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32"/>
  </p:handoutMasterIdLst>
  <p:sldIdLst>
    <p:sldId id="578" r:id="rId3"/>
    <p:sldId id="743" r:id="rId4"/>
    <p:sldId id="744" r:id="rId5"/>
    <p:sldId id="745" r:id="rId6"/>
    <p:sldId id="746" r:id="rId7"/>
    <p:sldId id="747" r:id="rId9"/>
    <p:sldId id="748" r:id="rId10"/>
    <p:sldId id="749" r:id="rId11"/>
    <p:sldId id="750" r:id="rId12"/>
    <p:sldId id="751" r:id="rId13"/>
    <p:sldId id="752" r:id="rId14"/>
    <p:sldId id="753" r:id="rId15"/>
    <p:sldId id="754" r:id="rId16"/>
    <p:sldId id="755" r:id="rId17"/>
    <p:sldId id="756" r:id="rId18"/>
    <p:sldId id="757" r:id="rId19"/>
    <p:sldId id="758" r:id="rId20"/>
    <p:sldId id="759" r:id="rId21"/>
    <p:sldId id="760" r:id="rId22"/>
    <p:sldId id="761" r:id="rId23"/>
    <p:sldId id="762" r:id="rId24"/>
    <p:sldId id="763" r:id="rId25"/>
    <p:sldId id="764" r:id="rId26"/>
    <p:sldId id="765" r:id="rId27"/>
    <p:sldId id="766" r:id="rId28"/>
    <p:sldId id="767" r:id="rId29"/>
    <p:sldId id="768" r:id="rId30"/>
    <p:sldId id="691" r:id="rId3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7A"/>
    <a:srgbClr val="5CDBAA"/>
    <a:srgbClr val="A6EBD1"/>
    <a:srgbClr val="40D59B"/>
    <a:srgbClr val="A0C101"/>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895"/>
    <p:restoredTop sz="76994"/>
  </p:normalViewPr>
  <p:slideViewPr>
    <p:cSldViewPr snapToGrid="0" showGuides="1">
      <p:cViewPr varScale="1">
        <p:scale>
          <a:sx n="50" d="100"/>
          <a:sy n="50" d="100"/>
        </p:scale>
        <p:origin x="-1746" y="-84"/>
      </p:cViewPr>
      <p:guideLst>
        <p:guide orient="horz" pos="1872"/>
        <p:guide pos="2698"/>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p>
            <a:pPr lvl="0" algn="r" eaLnBrk="1" hangingPunct="1"/>
            <a:fld id="{9A0DB2DC-4C9A-4742-B13C-FB6460FD3503}" type="slidenum">
              <a:rPr lang="zh-CN" altLang="en-US" sz="1200" dirty="0">
                <a:solidFill>
                  <a:srgbClr val="898989"/>
                </a:solidFill>
                <a:sym typeface="微软雅黑" panose="020B0503020204020204" pitchFamily="34" charset="-122"/>
              </a:rPr>
            </a:fld>
            <a:endParaRPr lang="zh-CN" altLang="en-US" sz="1200" dirty="0">
              <a:solidFill>
                <a:srgbClr val="89898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Arial" panose="020B0604020202020204" pitchFamily="34" charset="0"/>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1229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B8F48E94-64E5-46A6-AC9D-F4A2972308F6}"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9F450C3C-AE70-4E1E-AD65-218622E9465B}"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41FC9DF5-C7B6-4E35-A8A8-2CED8B06D6D0}"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41FC9DF5-C7B6-4E35-A8A8-2CED8B06D6D0}"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8DD49E-4220-4F37-AF9B-CDB9079106CA}"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教学指导：</a:t>
            </a:r>
            <a:endParaRPr lang="en-US" altLang="zh-CN" smtClean="0">
              <a:ea typeface="宋体" panose="02010600030101010101" pitchFamily="2" charset="-122"/>
            </a:endParaRPr>
          </a:p>
          <a:p>
            <a:r>
              <a:rPr lang="en-US" altLang="zh-CN" smtClean="0">
                <a:ea typeface="宋体" panose="02010600030101010101" pitchFamily="2" charset="-122"/>
              </a:rPr>
              <a:t>xxxxxxx</a:t>
            </a:r>
            <a:endParaRPr lang="zh-CN" altLang="en-US" smtClean="0">
              <a:ea typeface="宋体" panose="02010600030101010101" pitchFamily="2" charset="-122"/>
            </a:endParaRPr>
          </a:p>
          <a:p>
            <a:endParaRPr lang="zh-CN" altLang="en-US" smtClean="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077842EA-E777-4CE3-824A-2AA16625C4E5}"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6EE26C21-B196-4E07-8EB6-32A2F546D4CA}"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6EE26C21-B196-4E07-8EB6-32A2F546D4CA}"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90575" y="276016"/>
            <a:ext cx="9518680" cy="942340"/>
          </a:xfrm>
        </p:spPr>
        <p:txBody>
          <a:bodyPr/>
          <a:lstStyle>
            <a:lvl1pPr>
              <a:defRPr sz="3705">
                <a:solidFill>
                  <a:schemeClr val="tx1">
                    <a:lumMod val="75000"/>
                    <a:lumOff val="25000"/>
                  </a:schemeClr>
                </a:solidFill>
              </a:defRPr>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771525" y="1308100"/>
            <a:ext cx="10687685" cy="4818380"/>
          </a:xfrm>
        </p:spPr>
        <p:txBody>
          <a:bodyPr/>
          <a:lstStyle>
            <a:lvl1pPr marL="609600" indent="-609600">
              <a:lnSpc>
                <a:spcPct val="150000"/>
              </a:lnSpc>
              <a:buClr>
                <a:srgbClr val="40D59B"/>
              </a:buClr>
              <a:buFont typeface="Wingdings" panose="05000000000000000000" charset="0"/>
              <a:buChar char=""/>
              <a:defRPr sz="3175" b="1">
                <a:solidFill>
                  <a:schemeClr val="tx1">
                    <a:lumMod val="75000"/>
                    <a:lumOff val="25000"/>
                  </a:schemeClr>
                </a:solidFill>
              </a:defRPr>
            </a:lvl1pPr>
            <a:lvl2pPr marL="1066800" indent="-457200">
              <a:lnSpc>
                <a:spcPct val="150000"/>
              </a:lnSpc>
              <a:buClr>
                <a:srgbClr val="40D59B"/>
              </a:buClr>
              <a:buSzPct val="90000"/>
              <a:buFont typeface="Wingdings" panose="05000000000000000000" charset="0"/>
              <a:buChar char=""/>
              <a:defRPr sz="2965">
                <a:solidFill>
                  <a:schemeClr val="tx1">
                    <a:lumMod val="75000"/>
                    <a:lumOff val="25000"/>
                  </a:schemeClr>
                </a:solidFill>
              </a:defRPr>
            </a:lvl2pPr>
            <a:lvl3pPr marL="1600200" indent="-381000">
              <a:lnSpc>
                <a:spcPct val="150000"/>
              </a:lnSpc>
              <a:buClr>
                <a:srgbClr val="40D59B"/>
              </a:buClr>
              <a:buSzPct val="85000"/>
              <a:buFont typeface="Wingdings" panose="05000000000000000000" charset="0"/>
              <a:buChar char="q"/>
              <a:defRPr sz="2645" b="0">
                <a:solidFill>
                  <a:schemeClr val="tx1">
                    <a:lumMod val="75000"/>
                    <a:lumOff val="25000"/>
                  </a:schemeClr>
                </a:solidFill>
              </a:defRPr>
            </a:lvl3pPr>
            <a:lvl4pPr marL="2209800" indent="-381000">
              <a:buClr>
                <a:srgbClr val="40D59B"/>
              </a:buClr>
              <a:buFont typeface="Wingdings" panose="05000000000000000000" charset="0"/>
              <a:buChar char="q"/>
              <a:defRPr/>
            </a:lvl4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endParaRPr lang="zh-CN" altLang="en-US" noProof="1"/>
          </a:p>
        </p:txBody>
      </p:sp>
      <p:sp>
        <p:nvSpPr>
          <p:cNvPr id="6" name="灯片编号占位符 3"/>
          <p:cNvSpPr>
            <a:spLocks noGrp="1"/>
          </p:cNvSpPr>
          <p:nvPr userDrawn="1"/>
        </p:nvSpPr>
        <p:spPr>
          <a:xfrm>
            <a:off x="687388" y="6284278"/>
            <a:ext cx="2133600" cy="365125"/>
          </a:xfrm>
          <a:prstGeom prst="rect">
            <a:avLst/>
          </a:prstGeom>
        </p:spPr>
        <p:txBody>
          <a:bodyPr/>
          <a:lstStyle>
            <a:defPPr>
              <a:defRPr lang="zh-CN"/>
            </a:defPPr>
            <a:lvl1pPr marL="0" algn="r" defTabSz="914400" rtl="0" eaLnBrk="1" latinLnBrk="0" hangingPunct="1">
              <a:defRPr sz="1200" kern="1200">
                <a:solidFill>
                  <a:schemeClr val="tx1"/>
                </a:solidFill>
                <a:latin typeface="Arial" panose="020B0604020202020204" pitchFamily="34" charset="0"/>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0F2CF01B-DEC6-419C-B3B6-D9E741443E72}" type="slidenum">
              <a:rPr lang="zh-CN" altLang="en-US" sz="1800" smtClean="0"/>
            </a:fld>
            <a:r>
              <a:rPr lang="en-US" altLang="zh-CN" sz="1800" smtClean="0"/>
              <a:t>/31</a:t>
            </a:r>
            <a:endParaRPr lang="en-US" sz="1800"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29100" y="2436813"/>
            <a:ext cx="10972800" cy="1143000"/>
          </a:xfrm>
        </p:spPr>
        <p:txBody>
          <a:bodyPr/>
          <a:lstStyle>
            <a:lvl1pPr>
              <a:defRPr>
                <a:solidFill>
                  <a:schemeClr val="tx1">
                    <a:lumMod val="75000"/>
                    <a:lumOff val="25000"/>
                  </a:schemeClr>
                </a:solidFill>
              </a:defRPr>
            </a:lvl1pPr>
          </a:lstStyle>
          <a:p>
            <a:r>
              <a:rPr lang="zh-CN" altLang="en-US" noProof="1"/>
              <a:t>单击此处编辑母版标题样式</a:t>
            </a:r>
            <a:endParaRPr lang="zh-CN" altLang="en-US" noProof="1"/>
          </a:p>
        </p:txBody>
      </p:sp>
      <p:sp>
        <p:nvSpPr>
          <p:cNvPr id="8" name="灯片编号占位符 4"/>
          <p:cNvSpPr>
            <a:spLocks noGrp="1"/>
          </p:cNvSpPr>
          <p:nvPr>
            <p:ph type="sldNum" sz="quarter" idx="4"/>
          </p:nvPr>
        </p:nvSpPr>
        <p:spPr>
          <a:xfrm>
            <a:off x="311150" y="6272213"/>
            <a:ext cx="2844800" cy="366713"/>
          </a:xfrm>
          <a:prstGeom prst="rect">
            <a:avLst/>
          </a:prstGeom>
        </p:spPr>
        <p:txBody>
          <a:bodyPr/>
          <a:p>
            <a:fld id="{9A0DB2DC-4C9A-4742-B13C-FB6460FD3503}" type="slidenum">
              <a:rPr lang="zh-CN" altLang="en-US" dirty="0">
                <a:latin typeface="微软雅黑" panose="020B0503020204020204" pitchFamily="34" charset="-122"/>
              </a:rPr>
            </a:fld>
            <a:r>
              <a:rPr lang="en-US" altLang="zh-CN" dirty="0">
                <a:latin typeface="微软雅黑" panose="020B0503020204020204" pitchFamily="34" charset="-122"/>
              </a:rPr>
              <a:t>/20</a:t>
            </a:r>
            <a:endParaRPr lang="zh-CN" altLang="en-US" dirty="0">
              <a:latin typeface="微软雅黑" panose="020B0503020204020204" pitchFamily="34" charset="-122"/>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609600" y="274638"/>
            <a:ext cx="10972800" cy="1143000"/>
          </a:xfrm>
          <a:prstGeom prst="rect">
            <a:avLst/>
          </a:prstGeom>
          <a:noFill/>
          <a:ln w="9525">
            <a:noFill/>
          </a:ln>
        </p:spPr>
        <p:txBody>
          <a:bodyPr lIns="115214" tIns="57607" rIns="115214" bIns="57607" anchor="ctr"/>
          <a:p>
            <a:pPr lvl="0"/>
            <a:r>
              <a:rPr lang="en-US" altLang="en-US" dirty="0"/>
              <a:t>单击此处编辑母版标题样式</a:t>
            </a:r>
            <a:endParaRPr lang="en-US" altLang="en-US" dirty="0"/>
          </a:p>
        </p:txBody>
      </p:sp>
      <p:sp>
        <p:nvSpPr>
          <p:cNvPr id="1027" name="文本占位符 2"/>
          <p:cNvSpPr>
            <a:spLocks noGrp="1"/>
          </p:cNvSpPr>
          <p:nvPr>
            <p:ph type="body"/>
          </p:nvPr>
        </p:nvSpPr>
        <p:spPr>
          <a:xfrm>
            <a:off x="609600" y="1308100"/>
            <a:ext cx="10972800" cy="4818063"/>
          </a:xfrm>
          <a:prstGeom prst="rect">
            <a:avLst/>
          </a:prstGeom>
          <a:noFill/>
          <a:ln w="9525">
            <a:noFill/>
          </a:ln>
        </p:spPr>
        <p:txBody>
          <a:bodyPr lIns="115214" tIns="57607" rIns="115214" bIns="57607"/>
          <a:p>
            <a:pPr lvl="0"/>
            <a:r>
              <a:rPr lang="en-US" altLang="en-US" dirty="0"/>
              <a:t>单击此处编辑母版文本样式</a:t>
            </a:r>
            <a:endParaRPr lang="en-US" altLang="en-US" dirty="0"/>
          </a:p>
          <a:p>
            <a:pPr lvl="1"/>
            <a:r>
              <a:rPr lang="en-US" altLang="en-US" dirty="0"/>
              <a:t>第二级</a:t>
            </a:r>
            <a:endParaRPr lang="en-US" altLang="en-US" dirty="0"/>
          </a:p>
          <a:p>
            <a:pPr lvl="2"/>
            <a:r>
              <a:rPr lang="en-US" altLang="en-US" dirty="0"/>
              <a:t>第三级</a:t>
            </a:r>
            <a:endParaRPr lang="en-US" altLang="en-US" dirty="0"/>
          </a:p>
          <a:p>
            <a:pPr lvl="3"/>
            <a:r>
              <a:rPr lang="en-US" altLang="en-US" dirty="0"/>
              <a:t>第四级</a:t>
            </a:r>
            <a:endParaRPr lang="en-US" altLang="en-US" dirty="0"/>
          </a:p>
          <a:p>
            <a:pPr lvl="4"/>
            <a:r>
              <a:rPr lang="en-US" altLang="en-US" dirty="0"/>
              <a:t>第五级</a:t>
            </a:r>
            <a:endParaRPr lang="en-US" altLang="en-US" dirty="0"/>
          </a:p>
        </p:txBody>
      </p:sp>
      <p:sp>
        <p:nvSpPr>
          <p:cNvPr id="1030" name="等腰三角形 6"/>
          <p:cNvSpPr>
            <a:spLocks noChangeArrowheads="1"/>
          </p:cNvSpPr>
          <p:nvPr/>
        </p:nvSpPr>
        <p:spPr bwMode="auto">
          <a:xfrm rot="5400000">
            <a:off x="-46037" y="454025"/>
            <a:ext cx="663575" cy="571500"/>
          </a:xfrm>
          <a:prstGeom prst="triangle">
            <a:avLst>
              <a:gd name="adj" fmla="val 50000"/>
            </a:avLst>
          </a:prstGeom>
          <a:solidFill>
            <a:srgbClr val="A0C101"/>
          </a:solidFill>
          <a:ln>
            <a:noFill/>
          </a:ln>
        </p:spPr>
        <p:txBody>
          <a:bodyPr lIns="121913" tIns="60956" rIns="121913" bIns="60956"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zh-CN" sz="1905"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10" name="灯片编号占位符 4"/>
          <p:cNvSpPr>
            <a:spLocks noGrp="1"/>
          </p:cNvSpPr>
          <p:nvPr>
            <p:ph type="sldNum" sz="quarter" idx="4"/>
          </p:nvPr>
        </p:nvSpPr>
        <p:spPr>
          <a:xfrm>
            <a:off x="311150" y="6272213"/>
            <a:ext cx="2844800" cy="366713"/>
          </a:xfrm>
          <a:prstGeom prst="rect">
            <a:avLst/>
          </a:prstGeom>
        </p:spPr>
        <p:txBody>
          <a:bodyPr/>
          <a:lstStyle>
            <a:lvl1pPr>
              <a:defRPr sz="1500">
                <a:solidFill>
                  <a:srgbClr val="A6A6A6"/>
                </a:solidFill>
                <a:latin typeface="微软雅黑" panose="020B0503020204020204" pitchFamily="34" charset="-122"/>
              </a:defRPr>
            </a:lvl1pPr>
          </a:lstStyle>
          <a:p>
            <a:pPr lvl="0" eaLnBrk="1" hangingPunct="1"/>
            <a:fld id="{9A0DB2DC-4C9A-4742-B13C-FB6460FD3503}" type="slidenum">
              <a:rPr lang="zh-CN" altLang="en-US" dirty="0"/>
            </a:fld>
            <a:r>
              <a:rPr lang="en-US" altLang="zh-CN" sz="1500" dirty="0">
                <a:solidFill>
                  <a:srgbClr val="A6A6A6"/>
                </a:solidFill>
                <a:latin typeface="微软雅黑" panose="020B0503020204020204" pitchFamily="34" charset="-122"/>
              </a:rPr>
              <a:t>/20</a:t>
            </a:r>
            <a:endParaRPr lang="zh-CN" altLang="en-US" sz="1500" dirty="0">
              <a:solidFill>
                <a:srgbClr val="A6A6A6"/>
              </a:solidFill>
              <a:latin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eaLnBrk="0" fontAlgn="base" hangingPunct="0">
        <a:spcBef>
          <a:spcPct val="0"/>
        </a:spcBef>
        <a:spcAft>
          <a:spcPct val="0"/>
        </a:spcAft>
        <a:defRPr sz="3700" b="1" kern="12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6096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2192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18288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4384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609600" indent="-609600" algn="l" rtl="0" eaLnBrk="0" fontAlgn="base" hangingPunct="0">
        <a:spcBef>
          <a:spcPct val="20000"/>
        </a:spcBef>
        <a:spcAft>
          <a:spcPct val="0"/>
        </a:spcAft>
        <a:buClr>
          <a:srgbClr val="A0C101"/>
        </a:buClr>
        <a:buFont typeface="Wingdings" panose="05000000000000000000" pitchFamily="2" charset="2"/>
        <a:buChar char="n"/>
        <a:defRPr sz="31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143000" lvl="1" indent="-457200" algn="l" rtl="0" eaLnBrk="0" fontAlgn="base" hangingPunct="0">
        <a:spcBef>
          <a:spcPct val="20000"/>
        </a:spcBef>
        <a:spcAft>
          <a:spcPct val="0"/>
        </a:spcAft>
        <a:buClr>
          <a:srgbClr val="A0C101"/>
        </a:buClr>
        <a:buSzPct val="90000"/>
        <a:buFont typeface="Wingdings" panose="05000000000000000000" pitchFamily="2" charset="2"/>
        <a:buChar char="n"/>
        <a:defRPr sz="29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828800" lvl="2" indent="-457200" algn="l" rtl="0" eaLnBrk="0" fontAlgn="base" hangingPunct="0">
        <a:spcBef>
          <a:spcPct val="20000"/>
        </a:spcBef>
        <a:spcAft>
          <a:spcPct val="0"/>
        </a:spcAft>
        <a:buClr>
          <a:srgbClr val="A0C101"/>
        </a:buClr>
        <a:buSzPct val="85000"/>
        <a:buFont typeface="Wingdings" panose="05000000000000000000" pitchFamily="2" charset="2"/>
        <a:buChar char="n"/>
        <a:defRPr sz="26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p:bodyStyle>
    <p:otherStyle>
      <a:lvl1pPr marL="0" lvl="0"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1pPr>
      <a:lvl2pPr marL="609600" lvl="1"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2pPr>
      <a:lvl3pPr marL="1219200" lvl="2"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3pPr>
      <a:lvl4pPr marL="1828800" lvl="3"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4pPr>
      <a:lvl5pPr marL="2438400" lvl="4"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5pPr>
      <a:lvl6pPr marL="3048000" lvl="5"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6pPr>
      <a:lvl7pPr marL="3656965" lvl="6"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7pPr>
      <a:lvl8pPr marL="4266565" lvl="7"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8pPr>
      <a:lvl9pPr marL="4876165" lvl="8"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4295775" y="2341563"/>
            <a:ext cx="10972800" cy="1143000"/>
          </a:xfrm>
        </p:spPr>
        <p:txBody>
          <a:bodyPr/>
          <a:p>
            <a:r>
              <a:rPr lang="zh-CN" altLang="zh-CN"/>
              <a:t>阶段项目：</a:t>
            </a:r>
            <a:r>
              <a:rPr lang="en-US" altLang="zh-CN"/>
              <a:t>1</a:t>
            </a:r>
            <a:r>
              <a:rPr lang="zh-CN" altLang="en-US"/>
              <a:t>号店整站</a:t>
            </a:r>
            <a:endParaRPr lang="zh-CN" altLang="en-US"/>
          </a:p>
        </p:txBody>
      </p:sp>
      <p:cxnSp>
        <p:nvCxnSpPr>
          <p:cNvPr id="7" name="直接连接符 6"/>
          <p:cNvCxnSpPr/>
          <p:nvPr/>
        </p:nvCxnSpPr>
        <p:spPr>
          <a:xfrm>
            <a:off x="4362450" y="3684905"/>
            <a:ext cx="5629275" cy="0"/>
          </a:xfrm>
          <a:prstGeom prst="line">
            <a:avLst/>
          </a:prstGeom>
          <a:ln>
            <a:solidFill>
              <a:srgbClr val="40D59B"/>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314825" y="3781425"/>
            <a:ext cx="1419225" cy="460375"/>
          </a:xfrm>
          <a:prstGeom prst="rect">
            <a:avLst/>
          </a:prstGeom>
          <a:noFill/>
        </p:spPr>
        <p:txBody>
          <a:bodyPr wrap="square" rtlCol="0">
            <a:spAutoFit/>
          </a:bodyPr>
          <a:p>
            <a:r>
              <a:rPr lang="zh-CN" altLang="en-US" sz="2400" b="1">
                <a:solidFill>
                  <a:srgbClr val="00C77A"/>
                </a:solidFill>
                <a:latin typeface="微软雅黑" panose="020B0503020204020204" pitchFamily="34" charset="-122"/>
                <a:ea typeface="微软雅黑" panose="020B0503020204020204" pitchFamily="34" charset="-122"/>
              </a:rPr>
              <a:t>项目案例</a:t>
            </a:r>
            <a:endParaRPr lang="zh-CN" altLang="en-US" sz="2400" b="1">
              <a:solidFill>
                <a:srgbClr val="00C77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用例</a:t>
            </a:r>
            <a:r>
              <a:rPr lang="en-US" altLang="zh-CN"/>
              <a:t>1</a:t>
            </a:r>
            <a:r>
              <a:rPr lang="zh-CN" altLang="en-US"/>
              <a:t>：制作首页特效</a:t>
            </a:r>
            <a:r>
              <a:rPr lang="en-US" altLang="zh-CN"/>
              <a:t>4-1</a:t>
            </a:r>
            <a:endParaRPr lang="en-US" altLang="zh-CN"/>
          </a:p>
        </p:txBody>
      </p:sp>
      <p:sp>
        <p:nvSpPr>
          <p:cNvPr id="3" name="内容占位符 2"/>
          <p:cNvSpPr>
            <a:spLocks noGrp="1"/>
          </p:cNvSpPr>
          <p:nvPr>
            <p:ph idx="1"/>
          </p:nvPr>
        </p:nvSpPr>
        <p:spPr>
          <a:xfrm>
            <a:off x="771525" y="1308100"/>
            <a:ext cx="10911205" cy="4818380"/>
          </a:xfrm>
        </p:spPr>
        <p:txBody>
          <a:bodyPr/>
          <a:lstStyle/>
          <a:p>
            <a:r>
              <a:rPr lang="zh-CN" altLang="en-US" sz="2800"/>
              <a:t>需求说明</a:t>
            </a:r>
            <a:endParaRPr lang="zh-CN" altLang="en-US" sz="2800"/>
          </a:p>
          <a:p>
            <a:pPr lvl="1"/>
            <a:r>
              <a:rPr lang="zh-CN" altLang="en-US" sz="2600"/>
              <a:t>树形菜单：当鼠标指针停在“客户服务”链接上时慢慢展开下拉树形菜单；当鼠标指针离开“客户服务”链接或树形菜单时，树形菜单慢慢隐藏</a:t>
            </a:r>
            <a:r>
              <a:rPr lang="en-US" altLang="zh-CN" sz="2600"/>
              <a:t>[20</a:t>
            </a:r>
            <a:r>
              <a:rPr lang="zh-CN" altLang="en-US" sz="2600"/>
              <a:t>分钟</a:t>
            </a:r>
            <a:r>
              <a:rPr lang="en-US" altLang="zh-CN" sz="2600"/>
              <a:t>]</a:t>
            </a:r>
            <a:endParaRPr lang="en-US" altLang="zh-CN" sz="2600"/>
          </a:p>
          <a:p>
            <a:pPr lvl="1"/>
            <a:r>
              <a:rPr lang="zh-CN" altLang="en-US" sz="2600"/>
              <a:t>购物车：商品清单随鼠标移入购物车显示和消失；改变商品数量，单个商品总价和合计随之改变；可删除商品</a:t>
            </a:r>
            <a:r>
              <a:rPr lang="en-US" altLang="zh-CN" sz="2600"/>
              <a:t>[30</a:t>
            </a:r>
            <a:r>
              <a:rPr lang="zh-CN" altLang="en-US" sz="2600"/>
              <a:t>分钟</a:t>
            </a:r>
            <a:r>
              <a:rPr lang="en-US" altLang="zh-CN" sz="2600"/>
              <a:t>]</a:t>
            </a:r>
            <a:endParaRPr lang="en-US" altLang="zh-CN" sz="2600"/>
          </a:p>
        </p:txBody>
      </p:sp>
      <p:pic>
        <p:nvPicPr>
          <p:cNvPr id="2050" name="Picture 2" descr="图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52323" y="3386477"/>
            <a:ext cx="7596873" cy="274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553" y="1470509"/>
            <a:ext cx="7567281" cy="447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87" name="组合 66"/>
          <p:cNvGrpSpPr/>
          <p:nvPr/>
        </p:nvGrpSpPr>
        <p:grpSpPr bwMode="auto">
          <a:xfrm>
            <a:off x="384298" y="106743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89" name="Picture 2" descr="E:\设计\06-2018\前端5.0PPT\练习.png练习"/>
            <p:cNvPicPr>
              <a:picLocks noChangeAspect="1" noChangeArrowheads="1"/>
            </p:cNvPicPr>
            <p:nvPr/>
          </p:nvPicPr>
          <p:blipFill>
            <a:blip r:embed="rId3"/>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4637405" y="6205855"/>
            <a:ext cx="3108960" cy="459105"/>
            <a:chOff x="1488" y="2503"/>
            <a:chExt cx="5665" cy="918"/>
          </a:xfrm>
        </p:grpSpPr>
        <p:sp>
          <p:nvSpPr>
            <p:cNvPr id="5" name="圆角矩形 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7" name="组合 67"/>
            <p:cNvGrpSpPr/>
            <p:nvPr/>
          </p:nvGrpSpPr>
          <p:grpSpPr bwMode="auto">
            <a:xfrm>
              <a:off x="2085" y="2593"/>
              <a:ext cx="737" cy="737"/>
              <a:chOff x="6323680" y="1120917"/>
              <a:chExt cx="468036" cy="467999"/>
            </a:xfrm>
          </p:grpSpPr>
          <p:pic>
            <p:nvPicPr>
              <p:cNvPr id="8" name="Picture 13" descr="E:\设计\06-2018\前端5.0PPT\辅导.png辅导"/>
              <p:cNvPicPr>
                <a:picLocks noChangeAspect="1" noChangeArrowheads="1"/>
              </p:cNvPicPr>
              <p:nvPr/>
            </p:nvPicPr>
            <p:blipFill>
              <a:blip r:embed="rId4"/>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wipe(left)">
                                      <p:cBhvr>
                                        <p:cTn id="15"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用例</a:t>
            </a:r>
            <a:r>
              <a:rPr lang="en-US" altLang="zh-CN"/>
              <a:t>1</a:t>
            </a:r>
            <a:r>
              <a:rPr lang="zh-CN" altLang="en-US"/>
              <a:t>：制作首页特效</a:t>
            </a:r>
            <a:r>
              <a:rPr lang="en-US" altLang="zh-CN"/>
              <a:t>4-2</a:t>
            </a:r>
            <a:endParaRPr lang="en-US" altLang="zh-CN"/>
          </a:p>
        </p:txBody>
      </p:sp>
      <p:sp>
        <p:nvSpPr>
          <p:cNvPr id="3" name="内容占位符 2"/>
          <p:cNvSpPr>
            <a:spLocks noGrp="1"/>
          </p:cNvSpPr>
          <p:nvPr>
            <p:ph idx="1"/>
          </p:nvPr>
        </p:nvSpPr>
        <p:spPr/>
        <p:txBody>
          <a:bodyPr/>
          <a:lstStyle/>
          <a:p>
            <a:r>
              <a:rPr lang="zh-CN" altLang="en-US" sz="2800"/>
              <a:t>需求说明</a:t>
            </a:r>
            <a:endParaRPr lang="zh-CN" altLang="en-US" sz="2800"/>
          </a:p>
          <a:p>
            <a:pPr lvl="1"/>
            <a:r>
              <a:rPr lang="zh-CN" altLang="en-US" sz="2400"/>
              <a:t>广告轮播图片：</a:t>
            </a:r>
            <a:r>
              <a:rPr lang="en-US" altLang="zh-CN" sz="2400"/>
              <a:t>3</a:t>
            </a:r>
            <a:r>
              <a:rPr lang="zh-CN" altLang="en-US" sz="2400"/>
              <a:t>张带数字按钮的循环显示的图片，按规定的时间间隔循环显示，右下角</a:t>
            </a:r>
            <a:r>
              <a:rPr lang="en-US" altLang="zh-CN" sz="2400"/>
              <a:t>3</a:t>
            </a:r>
            <a:r>
              <a:rPr lang="zh-CN" altLang="en-US" sz="2400"/>
              <a:t>个数字按钮，显示的图片与数字按钮一一对应</a:t>
            </a:r>
            <a:r>
              <a:rPr lang="en-US" altLang="zh-CN" sz="2400"/>
              <a:t>[25</a:t>
            </a:r>
            <a:r>
              <a:rPr lang="zh-CN" altLang="en-US" sz="2400"/>
              <a:t>分钟</a:t>
            </a:r>
            <a:r>
              <a:rPr lang="en-US" altLang="zh-CN" sz="2400"/>
              <a:t>]</a:t>
            </a:r>
            <a:endParaRPr lang="en-US" altLang="zh-CN" sz="2400"/>
          </a:p>
          <a:p>
            <a:pPr lvl="1"/>
            <a:r>
              <a:rPr lang="zh-CN" altLang="en-US" sz="2400"/>
              <a:t>快讯效果：内容以无缝隙、循环垂直向上滚动，鼠标移入停止滚动，鼠标离开继续滚动</a:t>
            </a:r>
            <a:r>
              <a:rPr lang="en-US" altLang="zh-CN" sz="2400"/>
              <a:t>[20</a:t>
            </a:r>
            <a:r>
              <a:rPr lang="zh-CN" altLang="en-US" sz="2400"/>
              <a:t>分钟</a:t>
            </a:r>
            <a:r>
              <a:rPr lang="en-US" altLang="zh-CN" sz="2400"/>
              <a:t>]</a:t>
            </a:r>
            <a:endParaRPr lang="en-US" altLang="zh-CN" sz="2400"/>
          </a:p>
          <a:p>
            <a:pPr lvl="1"/>
            <a:r>
              <a:rPr lang="zh-CN" altLang="en-US" sz="2400"/>
              <a:t>全部商品分类：当鼠标移入左边的商品列表项则显示对应的二级商品列表菜单</a:t>
            </a:r>
            <a:r>
              <a:rPr lang="en-US" altLang="zh-CN" sz="2400"/>
              <a:t>[25</a:t>
            </a:r>
            <a:r>
              <a:rPr lang="zh-CN" altLang="en-US" sz="2400"/>
              <a:t>分钟</a:t>
            </a:r>
            <a:r>
              <a:rPr lang="en-US" altLang="zh-CN" sz="2400"/>
              <a:t>]</a:t>
            </a:r>
            <a:endParaRPr lang="en-US" altLang="zh-CN" sz="2400"/>
          </a:p>
        </p:txBody>
      </p:sp>
      <p:pic>
        <p:nvPicPr>
          <p:cNvPr id="3074" name="Picture 2" descr="图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0717" y="3573016"/>
            <a:ext cx="4536504" cy="260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081" y="885325"/>
            <a:ext cx="3277176" cy="291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图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352" y="1806724"/>
            <a:ext cx="7704856" cy="288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87" name="组合 66"/>
          <p:cNvGrpSpPr/>
          <p:nvPr/>
        </p:nvGrpSpPr>
        <p:grpSpPr bwMode="auto">
          <a:xfrm>
            <a:off x="384298" y="106743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89" name="Picture 2" descr="E:\设计\06-2018\前端5.0PPT\练习.png练习"/>
            <p:cNvPicPr>
              <a:picLocks noChangeAspect="1" noChangeArrowheads="1"/>
            </p:cNvPicPr>
            <p:nvPr/>
          </p:nvPicPr>
          <p:blipFill>
            <a:blip r:embed="rId4"/>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4637405" y="6205855"/>
            <a:ext cx="3108960" cy="459105"/>
            <a:chOff x="1488" y="2503"/>
            <a:chExt cx="5665" cy="918"/>
          </a:xfrm>
        </p:grpSpPr>
        <p:sp>
          <p:nvSpPr>
            <p:cNvPr id="5" name="圆角矩形 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7" name="组合 67"/>
            <p:cNvGrpSpPr/>
            <p:nvPr/>
          </p:nvGrpSpPr>
          <p:grpSpPr bwMode="auto">
            <a:xfrm>
              <a:off x="2085" y="2593"/>
              <a:ext cx="737" cy="737"/>
              <a:chOff x="6323680" y="1120917"/>
              <a:chExt cx="468036" cy="467999"/>
            </a:xfrm>
          </p:grpSpPr>
          <p:pic>
            <p:nvPicPr>
              <p:cNvPr id="8" name="Picture 13" descr="E:\设计\06-2018\前端5.0PPT\辅导.png辅导"/>
              <p:cNvPicPr>
                <a:picLocks noChangeAspect="1" noChangeArrowheads="1"/>
              </p:cNvPicPr>
              <p:nvPr/>
            </p:nvPicPr>
            <p:blipFill>
              <a:blip r:embed="rId5"/>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wipe(left)">
                                      <p:cBhvr>
                                        <p:cTn id="15" dur="500"/>
                                        <p:tgtEl>
                                          <p:spTgt spid="307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hidden"/>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wipe(left)">
                                      <p:cBhvr>
                                        <p:cTn id="2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用例</a:t>
            </a:r>
            <a:r>
              <a:rPr lang="en-US" altLang="zh-CN"/>
              <a:t>1</a:t>
            </a:r>
            <a:r>
              <a:rPr lang="zh-CN" altLang="en-US"/>
              <a:t>：制作首页特效</a:t>
            </a:r>
            <a:r>
              <a:rPr lang="en-US" altLang="zh-CN"/>
              <a:t>4-3</a:t>
            </a:r>
            <a:endParaRPr lang="en-US" altLang="zh-CN"/>
          </a:p>
        </p:txBody>
      </p:sp>
      <p:sp>
        <p:nvSpPr>
          <p:cNvPr id="3" name="内容占位符 2"/>
          <p:cNvSpPr>
            <a:spLocks noGrp="1"/>
          </p:cNvSpPr>
          <p:nvPr>
            <p:ph idx="1"/>
          </p:nvPr>
        </p:nvSpPr>
        <p:spPr>
          <a:xfrm>
            <a:off x="771525" y="1308100"/>
            <a:ext cx="10949940" cy="4818380"/>
          </a:xfrm>
        </p:spPr>
        <p:txBody>
          <a:bodyPr/>
          <a:lstStyle/>
          <a:p>
            <a:r>
              <a:rPr lang="zh-CN" altLang="en-US" sz="2400"/>
              <a:t>树形菜单</a:t>
            </a:r>
            <a:endParaRPr lang="zh-CN" altLang="en-US" sz="2400"/>
          </a:p>
          <a:p>
            <a:pPr lvl="1"/>
            <a:r>
              <a:rPr lang="zh-CN" altLang="en-US" sz="2100"/>
              <a:t>使用</a:t>
            </a:r>
            <a:r>
              <a:rPr lang="en-US" altLang="zh-CN" sz="2100"/>
              <a:t>mouseenter( )</a:t>
            </a:r>
            <a:r>
              <a:rPr lang="zh-CN" altLang="en-US" sz="2100"/>
              <a:t>、</a:t>
            </a:r>
            <a:r>
              <a:rPr lang="en-US" altLang="zh-CN" sz="2100"/>
              <a:t>mouseleave( )</a:t>
            </a:r>
            <a:r>
              <a:rPr lang="zh-CN" altLang="en-US" sz="2100"/>
              <a:t>事件方法来实现树形菜单的显示和隐藏效果</a:t>
            </a:r>
            <a:endParaRPr lang="zh-CN" altLang="en-US" sz="2100"/>
          </a:p>
          <a:p>
            <a:pPr lvl="1"/>
            <a:r>
              <a:rPr lang="zh-CN" altLang="en-US" sz="2100"/>
              <a:t>使用</a:t>
            </a:r>
            <a:r>
              <a:rPr lang="en-US" altLang="zh-CN" sz="2100"/>
              <a:t>slideDown( )</a:t>
            </a:r>
            <a:r>
              <a:rPr lang="zh-CN" altLang="en-US" sz="2100"/>
              <a:t>方法、</a:t>
            </a:r>
            <a:r>
              <a:rPr lang="en-US" altLang="zh-CN" sz="2100"/>
              <a:t>slideUp( )</a:t>
            </a:r>
            <a:r>
              <a:rPr lang="zh-CN" altLang="en-US" sz="2100"/>
              <a:t>方法实现通过高度变化，动态显示和隐藏层</a:t>
            </a:r>
            <a:endParaRPr lang="zh-CN" altLang="en-US" sz="2100"/>
          </a:p>
          <a:p>
            <a:pPr lvl="1"/>
            <a:r>
              <a:rPr lang="zh-CN" altLang="en-US" sz="2100"/>
              <a:t>使用</a:t>
            </a:r>
            <a:r>
              <a:rPr lang="en-US" altLang="zh-CN" sz="2100"/>
              <a:t>stop(true,true)</a:t>
            </a:r>
            <a:r>
              <a:rPr lang="zh-CN" altLang="en-US" sz="2100"/>
              <a:t>来阻止连续动画或事件中出现重复累积状况</a:t>
            </a:r>
            <a:endParaRPr lang="zh-CN" altLang="en-US" sz="2100"/>
          </a:p>
          <a:p>
            <a:r>
              <a:rPr lang="zh-CN" altLang="en-US" sz="2400"/>
              <a:t>轮播广告图片</a:t>
            </a:r>
            <a:endParaRPr lang="zh-CN" altLang="en-US" sz="2400"/>
          </a:p>
          <a:p>
            <a:pPr lvl="1"/>
            <a:r>
              <a:rPr lang="zh-CN" altLang="en-US" sz="2100"/>
              <a:t>定义变量</a:t>
            </a:r>
            <a:r>
              <a:rPr lang="en-US" altLang="zh-CN" sz="2100"/>
              <a:t>index</a:t>
            </a:r>
            <a:r>
              <a:rPr lang="zh-CN" altLang="en-US" sz="2100"/>
              <a:t>，使用</a:t>
            </a:r>
            <a:r>
              <a:rPr lang="en-US" altLang="zh-CN" sz="2100"/>
              <a:t>setInterval( )</a:t>
            </a:r>
            <a:r>
              <a:rPr lang="zh-CN" altLang="en-US" sz="2100"/>
              <a:t>函数定时执行，每次执行改变</a:t>
            </a:r>
            <a:r>
              <a:rPr lang="en-US" altLang="zh-CN" sz="2100"/>
              <a:t>index</a:t>
            </a:r>
            <a:r>
              <a:rPr lang="zh-CN" altLang="en-US" sz="2100"/>
              <a:t>的值</a:t>
            </a:r>
            <a:endParaRPr lang="zh-CN" altLang="en-US" sz="2100"/>
          </a:p>
          <a:p>
            <a:pPr lvl="1"/>
            <a:r>
              <a:rPr lang="zh-CN" altLang="en-US" sz="2100"/>
              <a:t>使用</a:t>
            </a:r>
            <a:r>
              <a:rPr lang="en-US" altLang="zh-CN" sz="2100"/>
              <a:t>fadeIn( )</a:t>
            </a:r>
            <a:r>
              <a:rPr lang="zh-CN" altLang="en-US" sz="2100"/>
              <a:t>方法和</a:t>
            </a:r>
            <a:r>
              <a:rPr lang="en-US" altLang="zh-CN" sz="2100"/>
              <a:t>fadeOut( )</a:t>
            </a:r>
            <a:r>
              <a:rPr lang="zh-CN" altLang="en-US" sz="2100"/>
              <a:t>方法实现有效果的淡入和淡出</a:t>
            </a:r>
            <a:endParaRPr lang="zh-CN" altLang="en-US" sz="2100"/>
          </a:p>
          <a:p>
            <a:endParaRPr lang="zh-CN" altLang="en-US" sz="2400"/>
          </a:p>
        </p:txBody>
      </p:sp>
      <p:sp>
        <p:nvSpPr>
          <p:cNvPr id="15"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
        <p:nvSpPr>
          <p:cNvPr id="7" name="AutoShape 7"/>
          <p:cNvSpPr>
            <a:spLocks noChangeArrowheads="1"/>
          </p:cNvSpPr>
          <p:nvPr/>
        </p:nvSpPr>
        <p:spPr bwMode="auto">
          <a:xfrm>
            <a:off x="5246370" y="6125241"/>
            <a:ext cx="2328545" cy="41078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1</a:t>
            </a:r>
            <a:r>
              <a:rPr lang="en-US" altLang="zh-CN" b="1" kern="0" dirty="0">
                <a:solidFill>
                  <a:schemeClr val="bg1"/>
                </a:solidFill>
                <a:latin typeface="Arial" panose="020B0604020202020204"/>
                <a:ea typeface="黑体" panose="02010609060101010101" pitchFamily="49" charset="-122"/>
              </a:rPr>
              <a:t>20分钟</a:t>
            </a:r>
            <a:endParaRPr lang="en-US" altLang="zh-CN" b="1" kern="0" dirty="0">
              <a:solidFill>
                <a:schemeClr val="bg1"/>
              </a:solidFill>
              <a:latin typeface="Arial" panose="020B0604020202020204"/>
              <a:ea typeface="黑体" panose="02010609060101010101" pitchFamily="49" charset="-122"/>
            </a:endParaRPr>
          </a:p>
        </p:txBody>
      </p:sp>
      <p:grpSp>
        <p:nvGrpSpPr>
          <p:cNvPr id="93" name="组合 56"/>
          <p:cNvGrpSpPr/>
          <p:nvPr/>
        </p:nvGrpSpPr>
        <p:grpSpPr bwMode="auto">
          <a:xfrm>
            <a:off x="389702" y="1062990"/>
            <a:ext cx="1082992" cy="401638"/>
            <a:chOff x="3786182" y="3845352"/>
            <a:chExt cx="1083814" cy="401255"/>
          </a:xfrm>
        </p:grpSpPr>
        <p:sp>
          <p:nvSpPr>
            <p:cNvPr id="94" name="TextBox 46"/>
            <p:cNvSpPr txBox="1"/>
            <p:nvPr/>
          </p:nvSpPr>
          <p:spPr>
            <a:xfrm>
              <a:off x="4169378" y="3845352"/>
              <a:ext cx="700618" cy="401255"/>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提示</a:t>
              </a:r>
              <a:endParaRPr lang="zh-CN" altLang="en-US" sz="2000" b="1" dirty="0">
                <a:latin typeface="黑体" panose="02010609060101010101" pitchFamily="49" charset="-122"/>
                <a:ea typeface="黑体" panose="02010609060101010101" pitchFamily="49" charset="-122"/>
              </a:endParaRPr>
            </a:p>
          </p:txBody>
        </p:sp>
        <p:pic>
          <p:nvPicPr>
            <p:cNvPr id="95" name="Picture 2" descr="E:\设计\06-2018\前端5.0PPT\提示.png提示"/>
            <p:cNvPicPr>
              <a:picLocks noChangeAspect="1" noChangeArrowheads="1"/>
            </p:cNvPicPr>
            <p:nvPr/>
          </p:nvPicPr>
          <p:blipFill>
            <a:blip r:embed="rId1"/>
            <a:srcRect/>
            <a:stretch>
              <a:fillRect/>
            </a:stretch>
          </p:blipFill>
          <p:spPr bwMode="auto">
            <a:xfrm>
              <a:off x="3786182" y="3865177"/>
              <a:ext cx="381854" cy="38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r>
              <a:rPr lang="zh-CN" altLang="en-US"/>
              <a:t>用例</a:t>
            </a:r>
            <a:r>
              <a:rPr lang="en-US" altLang="zh-CN"/>
              <a:t>1</a:t>
            </a:r>
            <a:r>
              <a:rPr lang="zh-CN" altLang="en-US"/>
              <a:t>：制作首页特效</a:t>
            </a:r>
            <a:r>
              <a:rPr lang="en-US" altLang="zh-CN"/>
              <a:t>4-4</a:t>
            </a:r>
            <a:endParaRPr lang="en-US" altLang="zh-CN"/>
          </a:p>
        </p:txBody>
      </p:sp>
      <p:sp>
        <p:nvSpPr>
          <p:cNvPr id="462851" name="Rectangle 3"/>
          <p:cNvSpPr>
            <a:spLocks noGrp="1" noChangeArrowheads="1"/>
          </p:cNvSpPr>
          <p:nvPr>
            <p:ph idx="1"/>
          </p:nvPr>
        </p:nvSpPr>
        <p:spPr/>
        <p:txBody>
          <a:bodyPr/>
          <a:lstStyle/>
          <a:p>
            <a:r>
              <a:rPr lang="zh-CN" altLang="en-US" sz="2800"/>
              <a:t>页面按照需求完成效果图</a:t>
            </a:r>
            <a:endParaRPr lang="zh-CN" altLang="en-US" sz="2800"/>
          </a:p>
          <a:p>
            <a:r>
              <a:rPr lang="zh-CN" altLang="en-US" sz="2800"/>
              <a:t>鼠标移至菜单上时显示正确的二级树形菜单</a:t>
            </a:r>
            <a:endParaRPr lang="zh-CN" altLang="en-US" sz="2800"/>
          </a:p>
          <a:p>
            <a:r>
              <a:rPr lang="zh-CN" altLang="en-US" sz="2800"/>
              <a:t>鼠标购物车显示商品清单，可修改商品数量、删除商品确</a:t>
            </a:r>
            <a:endParaRPr lang="zh-CN" altLang="en-US" sz="2800"/>
          </a:p>
          <a:p>
            <a:r>
              <a:rPr lang="zh-CN" altLang="en-US" sz="2800"/>
              <a:t>轮播图片显示正常，单击数字显示对应的图片</a:t>
            </a:r>
            <a:endParaRPr lang="zh-CN" altLang="en-US" sz="2800"/>
          </a:p>
          <a:p>
            <a:r>
              <a:rPr lang="zh-CN" altLang="en-US" sz="2800"/>
              <a:t>商品全部分类，鼠标移至商品列表项显示对应的二级商品列表</a:t>
            </a:r>
            <a:endParaRPr lang="zh-CN" altLang="en-US" sz="2800"/>
          </a:p>
        </p:txBody>
      </p:sp>
      <p:sp>
        <p:nvSpPr>
          <p:cNvPr id="13"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2" name="组合 1"/>
          <p:cNvGrpSpPr/>
          <p:nvPr/>
        </p:nvGrpSpPr>
        <p:grpSpPr>
          <a:xfrm>
            <a:off x="3842385" y="5597525"/>
            <a:ext cx="4111625" cy="500380"/>
            <a:chOff x="1488" y="2633"/>
            <a:chExt cx="6475" cy="788"/>
          </a:xfrm>
        </p:grpSpPr>
        <p:sp>
          <p:nvSpPr>
            <p:cNvPr id="5" name="圆角矩形 4"/>
            <p:cNvSpPr/>
            <p:nvPr/>
          </p:nvSpPr>
          <p:spPr>
            <a:xfrm>
              <a:off x="1488" y="2633"/>
              <a:ext cx="6475" cy="78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2438" y="2705"/>
              <a:ext cx="4447" cy="628"/>
            </a:xfrm>
            <a:prstGeom prst="rect">
              <a:avLst/>
            </a:prstGeom>
            <a:noFill/>
          </p:spPr>
          <p:txBody>
            <a:bodyPr wrap="none" rtlCol="0">
              <a:spAutoFit/>
            </a:bodyPr>
            <a:p>
              <a:pPr algn="l"/>
              <a:r>
                <a:rPr sz="2000" b="1">
                  <a:solidFill>
                    <a:srgbClr val="00C77A"/>
                  </a:solidFill>
                  <a:latin typeface="微软雅黑" panose="020B0503020204020204" pitchFamily="34" charset="-122"/>
                  <a:ea typeface="微软雅黑" panose="020B0503020204020204" pitchFamily="34" charset="-122"/>
                </a:rPr>
                <a:t>演示案例：</a:t>
              </a:r>
              <a:r>
                <a:rPr lang="en-US" sz="2000" b="1">
                  <a:solidFill>
                    <a:srgbClr val="00C77A"/>
                  </a:solidFill>
                  <a:latin typeface="微软雅黑" panose="020B0503020204020204" pitchFamily="34" charset="-122"/>
                  <a:ea typeface="微软雅黑" panose="020B0503020204020204" pitchFamily="34" charset="-122"/>
                </a:rPr>
                <a:t>index</a:t>
              </a:r>
              <a:r>
                <a:rPr sz="2000" b="1">
                  <a:solidFill>
                    <a:srgbClr val="00C77A"/>
                  </a:solidFill>
                  <a:latin typeface="微软雅黑" panose="020B0503020204020204" pitchFamily="34" charset="-122"/>
                  <a:ea typeface="微软雅黑" panose="020B0503020204020204" pitchFamily="34" charset="-122"/>
                </a:rPr>
                <a:t>.html</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63" name="组合 67"/>
            <p:cNvGrpSpPr/>
            <p:nvPr/>
          </p:nvGrpSpPr>
          <p:grpSpPr bwMode="auto">
            <a:xfrm>
              <a:off x="1688" y="2670"/>
              <a:ext cx="1134" cy="737"/>
              <a:chOff x="6071563" y="1169812"/>
              <a:chExt cx="720153" cy="467999"/>
            </a:xfrm>
          </p:grpSpPr>
          <p:pic>
            <p:nvPicPr>
              <p:cNvPr id="64" name="Picture 13" descr="E:\设计\06-2018\前端5.0PPT\辅导.png辅导"/>
              <p:cNvPicPr>
                <a:picLocks noChangeAspect="1" noChangeArrowheads="1"/>
              </p:cNvPicPr>
              <p:nvPr/>
            </p:nvPicPr>
            <p:blipFill>
              <a:blip r:embed="rId1"/>
              <a:srcRect/>
              <a:stretch>
                <a:fillRect/>
              </a:stretch>
            </p:blipFill>
            <p:spPr bwMode="auto">
              <a:xfrm>
                <a:off x="6071563" y="116981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grpSp>
        <p:nvGrpSpPr>
          <p:cNvPr id="57" name="组合 55"/>
          <p:cNvGrpSpPr/>
          <p:nvPr/>
        </p:nvGrpSpPr>
        <p:grpSpPr bwMode="auto">
          <a:xfrm>
            <a:off x="335218" y="1036955"/>
            <a:ext cx="1597405" cy="455613"/>
            <a:chOff x="4692280" y="5214950"/>
            <a:chExt cx="1596787" cy="455628"/>
          </a:xfrm>
        </p:grpSpPr>
        <p:pic>
          <p:nvPicPr>
            <p:cNvPr id="58" name="Picture 9" descr="E:\设计\06-2018\前端5.0PPT\测试.png测试"/>
            <p:cNvPicPr>
              <a:picLocks noChangeAspect="1" noChangeArrowheads="1"/>
            </p:cNvPicPr>
            <p:nvPr/>
          </p:nvPicPr>
          <p:blipFill>
            <a:blip r:embed="rId2"/>
            <a:srcRect/>
            <a:stretch>
              <a:fillRect/>
            </a:stretch>
          </p:blipFill>
          <p:spPr bwMode="auto">
            <a:xfrm>
              <a:off x="4692280" y="5214950"/>
              <a:ext cx="455119" cy="45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4"/>
            <p:cNvSpPr txBox="1"/>
            <p:nvPr/>
          </p:nvSpPr>
          <p:spPr>
            <a:xfrm>
              <a:off x="5071925" y="5241939"/>
              <a:ext cx="1217142" cy="401650"/>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功能测试</a:t>
              </a:r>
              <a:endParaRPr lang="zh-CN" altLang="en-US" sz="2000" b="1"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t>共性问题集中讲解</a:t>
            </a:r>
          </a:p>
        </p:txBody>
      </p:sp>
      <p:sp>
        <p:nvSpPr>
          <p:cNvPr id="25604" name="内容占位符 2"/>
          <p:cNvSpPr>
            <a:spLocks noGrp="1"/>
          </p:cNvSpPr>
          <p:nvPr>
            <p:ph idx="1"/>
          </p:nvPr>
        </p:nvSpPr>
        <p:spPr/>
        <p:txBody>
          <a:bodyPr/>
          <a:lstStyle/>
          <a:p>
            <a:r>
              <a:rPr lang="zh-CN" altLang="en-US"/>
              <a:t>常见问题及解决办法</a:t>
            </a:r>
            <a:endParaRPr lang="zh-CN" altLang="en-US"/>
          </a:p>
          <a:p>
            <a:r>
              <a:rPr lang="zh-CN" altLang="en-US"/>
              <a:t>代码规范问题</a:t>
            </a:r>
            <a:endParaRPr lang="zh-CN" altLang="en-US"/>
          </a:p>
          <a:p>
            <a:r>
              <a:rPr lang="zh-CN" altLang="en-US"/>
              <a:t>调试技巧</a:t>
            </a:r>
            <a:endParaRPr lang="zh-CN" altLang="en-US"/>
          </a:p>
          <a:p>
            <a:endParaRPr lang="zh-CN" altLang="en-US"/>
          </a:p>
          <a:p>
            <a:endParaRPr lang="zh-CN" altLang="en-US" dirty="0"/>
          </a:p>
        </p:txBody>
      </p:sp>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3" name="组合 2"/>
          <p:cNvGrpSpPr/>
          <p:nvPr/>
        </p:nvGrpSpPr>
        <p:grpSpPr>
          <a:xfrm>
            <a:off x="3433445" y="3590290"/>
            <a:ext cx="5363845" cy="1323340"/>
            <a:chOff x="4789" y="4099"/>
            <a:chExt cx="8447" cy="2084"/>
          </a:xfrm>
        </p:grpSpPr>
        <p:sp>
          <p:nvSpPr>
            <p:cNvPr id="11" name="矩形 10"/>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p>
              <a:pPr algn="ctr" eaLnBrk="0" fontAlgn="auto" hangingPunct="0">
                <a:spcAft>
                  <a:spcPts val="0"/>
                </a:spcAft>
                <a:defRPr/>
              </a:pPr>
              <a:r>
                <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endPar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用例</a:t>
            </a:r>
            <a:r>
              <a:rPr lang="en-US" altLang="zh-CN"/>
              <a:t>2</a:t>
            </a:r>
            <a:r>
              <a:rPr lang="zh-CN" altLang="en-US"/>
              <a:t>：制作搜索列表页特效</a:t>
            </a:r>
            <a:r>
              <a:rPr lang="en-US" altLang="zh-CN"/>
              <a:t>3-1</a:t>
            </a:r>
            <a:endParaRPr lang="en-US" altLang="zh-CN"/>
          </a:p>
        </p:txBody>
      </p:sp>
      <p:sp>
        <p:nvSpPr>
          <p:cNvPr id="31747" name="内容占位符 2"/>
          <p:cNvSpPr>
            <a:spLocks noGrp="1"/>
          </p:cNvSpPr>
          <p:nvPr>
            <p:ph idx="1"/>
          </p:nvPr>
        </p:nvSpPr>
        <p:spPr/>
        <p:txBody>
          <a:bodyPr/>
          <a:lstStyle/>
          <a:p>
            <a:r>
              <a:rPr lang="zh-CN" altLang="en-US"/>
              <a:t>需求说明</a:t>
            </a:r>
            <a:endParaRPr lang="zh-CN" altLang="en-US"/>
          </a:p>
          <a:p>
            <a:pPr lvl="1"/>
            <a:r>
              <a:rPr lang="zh-CN" altLang="en-US"/>
              <a:t>提供列表价格升序排列和降序排列，点击价格按钮商品依据价格升序排列，再次点击按钮商品依据价格降序排列</a:t>
            </a:r>
            <a:endParaRPr lang="zh-CN" altLang="en-US"/>
          </a:p>
        </p:txBody>
      </p:sp>
      <p:pic>
        <p:nvPicPr>
          <p:cNvPr id="4098" name="Picture 2" descr="图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24095" y="1067435"/>
            <a:ext cx="2734945" cy="48856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87" name="组合 66"/>
          <p:cNvGrpSpPr/>
          <p:nvPr/>
        </p:nvGrpSpPr>
        <p:grpSpPr bwMode="auto">
          <a:xfrm>
            <a:off x="384298" y="106743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89" name="Picture 2" descr="E:\设计\06-2018\前端5.0PPT\练习.png练习"/>
            <p:cNvPicPr>
              <a:picLocks noChangeAspect="1" noChangeArrowheads="1"/>
            </p:cNvPicPr>
            <p:nvPr/>
          </p:nvPicPr>
          <p:blipFill>
            <a:blip r:embed="rId2"/>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4637405" y="6205855"/>
            <a:ext cx="3108960" cy="459105"/>
            <a:chOff x="1488" y="2503"/>
            <a:chExt cx="5665" cy="918"/>
          </a:xfrm>
        </p:grpSpPr>
        <p:sp>
          <p:nvSpPr>
            <p:cNvPr id="5" name="圆角矩形 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7" name="组合 67"/>
            <p:cNvGrpSpPr/>
            <p:nvPr/>
          </p:nvGrpSpPr>
          <p:grpSpPr bwMode="auto">
            <a:xfrm>
              <a:off x="2085" y="2593"/>
              <a:ext cx="737" cy="737"/>
              <a:chOff x="6323680" y="1120917"/>
              <a:chExt cx="468036" cy="467999"/>
            </a:xfrm>
          </p:grpSpPr>
          <p:pic>
            <p:nvPicPr>
              <p:cNvPr id="8" name="Picture 13" descr="E:\设计\06-2018\前端5.0PPT\辅导.png辅导"/>
              <p:cNvPicPr>
                <a:picLocks noChangeAspect="1" noChangeArrowheads="1"/>
              </p:cNvPicPr>
              <p:nvPr/>
            </p:nvPicPr>
            <p:blipFill>
              <a:blip r:embed="rId3"/>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用例</a:t>
            </a:r>
            <a:r>
              <a:rPr lang="en-US" altLang="zh-CN"/>
              <a:t>2</a:t>
            </a:r>
            <a:r>
              <a:rPr lang="zh-CN" altLang="en-US"/>
              <a:t>：制作搜索列表页特效</a:t>
            </a:r>
            <a:r>
              <a:rPr lang="en-US" altLang="zh-CN"/>
              <a:t>3-2</a:t>
            </a:r>
            <a:endParaRPr lang="en-US" altLang="zh-CN"/>
          </a:p>
        </p:txBody>
      </p:sp>
      <p:sp>
        <p:nvSpPr>
          <p:cNvPr id="31747" name="内容占位符 2"/>
          <p:cNvSpPr>
            <a:spLocks noGrp="1"/>
          </p:cNvSpPr>
          <p:nvPr>
            <p:ph idx="1"/>
          </p:nvPr>
        </p:nvSpPr>
        <p:spPr/>
        <p:txBody>
          <a:bodyPr/>
          <a:lstStyle/>
          <a:p>
            <a:r>
              <a:rPr lang="zh-CN" altLang="en-US"/>
              <a:t>使用布尔变量作为开关，控制是升序还是降序。比如设定</a:t>
            </a:r>
            <a:r>
              <a:rPr lang="en-US" altLang="zh-CN"/>
              <a:t>true</a:t>
            </a:r>
            <a:r>
              <a:rPr lang="zh-CN" altLang="en-US"/>
              <a:t>代表升序那么</a:t>
            </a:r>
            <a:r>
              <a:rPr lang="en-US" altLang="zh-CN"/>
              <a:t>false</a:t>
            </a:r>
            <a:r>
              <a:rPr lang="zh-CN" altLang="en-US"/>
              <a:t>就代表降序</a:t>
            </a:r>
            <a:endParaRPr lang="zh-CN" altLang="en-US"/>
          </a:p>
          <a:p>
            <a:r>
              <a:rPr lang="zh-CN" altLang="en-US"/>
              <a:t>搜索页中的销量和新品的排序在实际的开发中都是由后台提供的数据来决定的，所以在此就不需要大家实现该功能</a:t>
            </a:r>
            <a:endParaRPr lang="zh-CN" altLang="en-US"/>
          </a:p>
        </p:txBody>
      </p:sp>
      <p:sp>
        <p:nvSpPr>
          <p:cNvPr id="11"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93" name="组合 56"/>
          <p:cNvGrpSpPr/>
          <p:nvPr/>
        </p:nvGrpSpPr>
        <p:grpSpPr bwMode="auto">
          <a:xfrm>
            <a:off x="389702" y="1062990"/>
            <a:ext cx="1082992" cy="401638"/>
            <a:chOff x="3786182" y="3845352"/>
            <a:chExt cx="1083814" cy="401255"/>
          </a:xfrm>
        </p:grpSpPr>
        <p:sp>
          <p:nvSpPr>
            <p:cNvPr id="94" name="TextBox 46"/>
            <p:cNvSpPr txBox="1"/>
            <p:nvPr/>
          </p:nvSpPr>
          <p:spPr>
            <a:xfrm>
              <a:off x="4169378" y="3845352"/>
              <a:ext cx="700618" cy="401255"/>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提示</a:t>
              </a:r>
              <a:endParaRPr lang="zh-CN" altLang="en-US" sz="2000" b="1" dirty="0">
                <a:latin typeface="黑体" panose="02010609060101010101" pitchFamily="49" charset="-122"/>
                <a:ea typeface="黑体" panose="02010609060101010101" pitchFamily="49" charset="-122"/>
              </a:endParaRPr>
            </a:p>
          </p:txBody>
        </p:sp>
        <p:pic>
          <p:nvPicPr>
            <p:cNvPr id="95" name="Picture 2" descr="E:\设计\06-2018\前端5.0PPT\提示.png提示"/>
            <p:cNvPicPr>
              <a:picLocks noChangeAspect="1" noChangeArrowheads="1"/>
            </p:cNvPicPr>
            <p:nvPr/>
          </p:nvPicPr>
          <p:blipFill>
            <a:blip r:embed="rId1"/>
            <a:srcRect/>
            <a:stretch>
              <a:fillRect/>
            </a:stretch>
          </p:blipFill>
          <p:spPr bwMode="auto">
            <a:xfrm>
              <a:off x="3786182" y="3865177"/>
              <a:ext cx="381854" cy="38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AutoShape 7"/>
          <p:cNvSpPr>
            <a:spLocks noChangeArrowheads="1"/>
          </p:cNvSpPr>
          <p:nvPr/>
        </p:nvSpPr>
        <p:spPr bwMode="auto">
          <a:xfrm>
            <a:off x="5233035" y="5803217"/>
            <a:ext cx="2328545" cy="408402"/>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a:t>
            </a:r>
            <a:r>
              <a:rPr lang="en-US" altLang="zh-CN" b="1" kern="0" dirty="0">
                <a:solidFill>
                  <a:schemeClr val="bg1"/>
                </a:solidFill>
                <a:latin typeface="Arial" panose="020B0604020202020204"/>
                <a:ea typeface="黑体" panose="02010609060101010101" pitchFamily="49" charset="-122"/>
              </a:rPr>
              <a:t>0分钟</a:t>
            </a:r>
            <a:endParaRPr lang="en-US" altLang="zh-CN" b="1" kern="0" dirty="0">
              <a:solidFill>
                <a:schemeClr val="bg1"/>
              </a:solidFill>
              <a:latin typeface="Arial" panose="020B0604020202020204"/>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a:t>用例</a:t>
            </a:r>
            <a:r>
              <a:rPr lang="en-US" altLang="zh-CN"/>
              <a:t>2</a:t>
            </a:r>
            <a:r>
              <a:rPr lang="zh-CN" altLang="en-US"/>
              <a:t>：制作搜索列表页特效</a:t>
            </a:r>
            <a:r>
              <a:rPr lang="en-US" altLang="zh-CN"/>
              <a:t>3-3</a:t>
            </a:r>
            <a:endParaRPr lang="en-US" altLang="zh-CN"/>
          </a:p>
        </p:txBody>
      </p:sp>
      <p:sp>
        <p:nvSpPr>
          <p:cNvPr id="480259" name="Rectangle 3"/>
          <p:cNvSpPr>
            <a:spLocks noGrp="1" noChangeArrowheads="1"/>
          </p:cNvSpPr>
          <p:nvPr>
            <p:ph idx="1"/>
          </p:nvPr>
        </p:nvSpPr>
        <p:spPr/>
        <p:txBody>
          <a:bodyPr/>
          <a:lstStyle/>
          <a:p>
            <a:r>
              <a:rPr lang="zh-CN" altLang="en-US"/>
              <a:t>点击价格按钮商品依据价格升序排列，再次点击按钮商品依据价格降序排列</a:t>
            </a:r>
            <a:endParaRPr lang="zh-CN" altLang="en-US"/>
          </a:p>
          <a:p>
            <a:pPr lvl="1"/>
            <a:endParaRPr lang="zh-CN" altLang="en-US"/>
          </a:p>
        </p:txBody>
      </p:sp>
      <p:sp>
        <p:nvSpPr>
          <p:cNvPr id="13"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57" name="组合 55"/>
          <p:cNvGrpSpPr/>
          <p:nvPr/>
        </p:nvGrpSpPr>
        <p:grpSpPr bwMode="auto">
          <a:xfrm>
            <a:off x="335218" y="1036955"/>
            <a:ext cx="1597405" cy="455613"/>
            <a:chOff x="4692280" y="5214950"/>
            <a:chExt cx="1596787" cy="455628"/>
          </a:xfrm>
        </p:grpSpPr>
        <p:pic>
          <p:nvPicPr>
            <p:cNvPr id="58" name="Picture 9" descr="E:\设计\06-2018\前端5.0PPT\测试.png测试"/>
            <p:cNvPicPr>
              <a:picLocks noChangeAspect="1" noChangeArrowheads="1"/>
            </p:cNvPicPr>
            <p:nvPr/>
          </p:nvPicPr>
          <p:blipFill>
            <a:blip r:embed="rId1"/>
            <a:srcRect/>
            <a:stretch>
              <a:fillRect/>
            </a:stretch>
          </p:blipFill>
          <p:spPr bwMode="auto">
            <a:xfrm>
              <a:off x="4692280" y="5214950"/>
              <a:ext cx="455119" cy="45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4"/>
            <p:cNvSpPr txBox="1"/>
            <p:nvPr/>
          </p:nvSpPr>
          <p:spPr>
            <a:xfrm>
              <a:off x="5071925" y="5241939"/>
              <a:ext cx="1217142" cy="401650"/>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功能测试</a:t>
              </a:r>
              <a:endParaRPr lang="zh-CN" altLang="en-US" sz="2000" b="1" dirty="0">
                <a:latin typeface="黑体" panose="02010609060101010101" pitchFamily="49" charset="-122"/>
                <a:ea typeface="黑体" panose="02010609060101010101" pitchFamily="49" charset="-122"/>
              </a:endParaRPr>
            </a:p>
          </p:txBody>
        </p:sp>
      </p:grpSp>
      <p:grpSp>
        <p:nvGrpSpPr>
          <p:cNvPr id="2" name="组合 1"/>
          <p:cNvGrpSpPr/>
          <p:nvPr/>
        </p:nvGrpSpPr>
        <p:grpSpPr>
          <a:xfrm>
            <a:off x="3842385" y="5353685"/>
            <a:ext cx="4423410" cy="500380"/>
            <a:chOff x="1488" y="2633"/>
            <a:chExt cx="6966" cy="788"/>
          </a:xfrm>
        </p:grpSpPr>
        <p:sp>
          <p:nvSpPr>
            <p:cNvPr id="5" name="圆角矩形 4"/>
            <p:cNvSpPr/>
            <p:nvPr/>
          </p:nvSpPr>
          <p:spPr>
            <a:xfrm>
              <a:off x="1488" y="2633"/>
              <a:ext cx="6966" cy="78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2438" y="2705"/>
              <a:ext cx="5880" cy="628"/>
            </a:xfrm>
            <a:prstGeom prst="rect">
              <a:avLst/>
            </a:prstGeom>
            <a:noFill/>
          </p:spPr>
          <p:txBody>
            <a:bodyPr wrap="none" rtlCol="0">
              <a:spAutoFit/>
            </a:bodyPr>
            <a:p>
              <a:pPr algn="l"/>
              <a:r>
                <a:rPr sz="2000" b="1">
                  <a:solidFill>
                    <a:srgbClr val="00C77A"/>
                  </a:solidFill>
                  <a:latin typeface="微软雅黑" panose="020B0503020204020204" pitchFamily="34" charset="-122"/>
                  <a:ea typeface="微软雅黑" panose="020B0503020204020204" pitchFamily="34" charset="-122"/>
                </a:rPr>
                <a:t>演示案例：</a:t>
              </a:r>
              <a:r>
                <a:rPr lang="en-US" sz="2000" b="1">
                  <a:solidFill>
                    <a:srgbClr val="00C77A"/>
                  </a:solidFill>
                  <a:latin typeface="微软雅黑" panose="020B0503020204020204" pitchFamily="34" charset="-122"/>
                  <a:ea typeface="微软雅黑" panose="020B0503020204020204" pitchFamily="34" charset="-122"/>
                </a:rPr>
                <a:t>CategoryList</a:t>
              </a:r>
              <a:r>
                <a:rPr sz="2000" b="1">
                  <a:solidFill>
                    <a:srgbClr val="00C77A"/>
                  </a:solidFill>
                  <a:latin typeface="微软雅黑" panose="020B0503020204020204" pitchFamily="34" charset="-122"/>
                  <a:ea typeface="微软雅黑" panose="020B0503020204020204" pitchFamily="34" charset="-122"/>
                </a:rPr>
                <a:t>.html</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63" name="组合 67"/>
            <p:cNvGrpSpPr/>
            <p:nvPr/>
          </p:nvGrpSpPr>
          <p:grpSpPr bwMode="auto">
            <a:xfrm>
              <a:off x="1688" y="2670"/>
              <a:ext cx="1134" cy="737"/>
              <a:chOff x="6071563" y="1169812"/>
              <a:chExt cx="720153" cy="467999"/>
            </a:xfrm>
          </p:grpSpPr>
          <p:pic>
            <p:nvPicPr>
              <p:cNvPr id="64" name="Picture 13" descr="E:\设计\06-2018\前端5.0PPT\辅导.png辅导"/>
              <p:cNvPicPr>
                <a:picLocks noChangeAspect="1" noChangeArrowheads="1"/>
              </p:cNvPicPr>
              <p:nvPr/>
            </p:nvPicPr>
            <p:blipFill>
              <a:blip r:embed="rId2"/>
              <a:srcRect/>
              <a:stretch>
                <a:fillRect/>
              </a:stretch>
            </p:blipFill>
            <p:spPr bwMode="auto">
              <a:xfrm>
                <a:off x="6071563" y="116981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t>共性问题集中讲解</a:t>
            </a:r>
          </a:p>
        </p:txBody>
      </p:sp>
      <p:sp>
        <p:nvSpPr>
          <p:cNvPr id="25604" name="内容占位符 2"/>
          <p:cNvSpPr>
            <a:spLocks noGrp="1"/>
          </p:cNvSpPr>
          <p:nvPr>
            <p:ph idx="1"/>
          </p:nvPr>
        </p:nvSpPr>
        <p:spPr/>
        <p:txBody>
          <a:bodyPr/>
          <a:lstStyle/>
          <a:p>
            <a:r>
              <a:rPr lang="zh-CN" altLang="en-US"/>
              <a:t>常见问题及解决办法</a:t>
            </a:r>
            <a:endParaRPr lang="zh-CN" altLang="en-US"/>
          </a:p>
          <a:p>
            <a:r>
              <a:rPr lang="zh-CN" altLang="en-US"/>
              <a:t>代码规范问题</a:t>
            </a:r>
            <a:endParaRPr lang="zh-CN" altLang="en-US"/>
          </a:p>
          <a:p>
            <a:r>
              <a:rPr lang="zh-CN" altLang="en-US"/>
              <a:t>调试技巧</a:t>
            </a:r>
            <a:endParaRPr lang="zh-CN" altLang="en-US"/>
          </a:p>
          <a:p>
            <a:endParaRPr lang="zh-CN" altLang="en-US"/>
          </a:p>
          <a:p>
            <a:endParaRPr lang="zh-CN" altLang="en-US" dirty="0"/>
          </a:p>
        </p:txBody>
      </p:sp>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3" name="组合 2"/>
          <p:cNvGrpSpPr/>
          <p:nvPr/>
        </p:nvGrpSpPr>
        <p:grpSpPr>
          <a:xfrm>
            <a:off x="3433445" y="3590290"/>
            <a:ext cx="5363845" cy="1323340"/>
            <a:chOff x="4789" y="4099"/>
            <a:chExt cx="8447" cy="2084"/>
          </a:xfrm>
        </p:grpSpPr>
        <p:sp>
          <p:nvSpPr>
            <p:cNvPr id="11" name="矩形 10"/>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p>
              <a:pPr algn="ctr" eaLnBrk="0" fontAlgn="auto" hangingPunct="0">
                <a:spcAft>
                  <a:spcPts val="0"/>
                </a:spcAft>
                <a:defRPr/>
              </a:pPr>
              <a:r>
                <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endPar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用例</a:t>
            </a:r>
            <a:r>
              <a:rPr lang="en-US" altLang="zh-CN"/>
              <a:t>3</a:t>
            </a:r>
            <a:r>
              <a:rPr lang="zh-CN" altLang="en-US"/>
              <a:t>：制作商品详情页特效</a:t>
            </a:r>
            <a:r>
              <a:rPr lang="en-US" altLang="zh-CN"/>
              <a:t>2-1</a:t>
            </a:r>
            <a:endParaRPr lang="en-US" altLang="zh-CN"/>
          </a:p>
        </p:txBody>
      </p:sp>
      <p:sp>
        <p:nvSpPr>
          <p:cNvPr id="31747" name="内容占位符 2"/>
          <p:cNvSpPr>
            <a:spLocks noGrp="1"/>
          </p:cNvSpPr>
          <p:nvPr>
            <p:ph idx="1"/>
          </p:nvPr>
        </p:nvSpPr>
        <p:spPr>
          <a:xfrm>
            <a:off x="771525" y="1308100"/>
            <a:ext cx="10977245" cy="4818380"/>
          </a:xfrm>
        </p:spPr>
        <p:txBody>
          <a:bodyPr/>
          <a:lstStyle/>
          <a:p>
            <a:r>
              <a:rPr lang="zh-CN" altLang="en-US"/>
              <a:t>需求说明</a:t>
            </a:r>
            <a:endParaRPr lang="zh-CN" altLang="en-US"/>
          </a:p>
          <a:p>
            <a:pPr lvl="1"/>
            <a:r>
              <a:rPr lang="zh-CN" altLang="en-US"/>
              <a:t>商品尺码和颜色选择功能，用户选择哪个型号，对应的选项框被选中；商品数量选择框中，点击按钮，商品数量自加或减</a:t>
            </a:r>
            <a:r>
              <a:rPr lang="en-US" altLang="zh-CN"/>
              <a:t>[25</a:t>
            </a:r>
            <a:r>
              <a:rPr lang="zh-CN" altLang="en-US"/>
              <a:t>分钟</a:t>
            </a:r>
            <a:r>
              <a:rPr lang="en-US" altLang="zh-CN"/>
              <a:t>]</a:t>
            </a:r>
            <a:endParaRPr lang="en-US" altLang="zh-CN"/>
          </a:p>
          <a:p>
            <a:pPr lvl="1"/>
            <a:r>
              <a:rPr lang="zh-CN" altLang="en-US"/>
              <a:t>推荐搭配部分，根据用户点击对应的商品下面的复选框，被勾选后“套餐价”就会变化</a:t>
            </a:r>
            <a:r>
              <a:rPr lang="en-US" altLang="zh-CN"/>
              <a:t>[30</a:t>
            </a:r>
            <a:r>
              <a:rPr lang="zh-CN" altLang="en-US"/>
              <a:t>分钟</a:t>
            </a:r>
            <a:r>
              <a:rPr lang="en-US" altLang="zh-CN"/>
              <a:t>]</a:t>
            </a:r>
            <a:endParaRPr lang="en-US" altLang="zh-CN"/>
          </a:p>
        </p:txBody>
      </p:sp>
      <p:pic>
        <p:nvPicPr>
          <p:cNvPr id="5122" name="Picture 2" descr="图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3872" y="2838675"/>
            <a:ext cx="3816424" cy="30441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3" name="Picture 3" descr="图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814" y="2838344"/>
            <a:ext cx="7262657" cy="2166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87" name="组合 66"/>
          <p:cNvGrpSpPr/>
          <p:nvPr/>
        </p:nvGrpSpPr>
        <p:grpSpPr bwMode="auto">
          <a:xfrm>
            <a:off x="384298" y="106743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89" name="Picture 2" descr="E:\设计\06-2018\前端5.0PPT\练习.png练习"/>
            <p:cNvPicPr>
              <a:picLocks noChangeAspect="1" noChangeArrowheads="1"/>
            </p:cNvPicPr>
            <p:nvPr/>
          </p:nvPicPr>
          <p:blipFill>
            <a:blip r:embed="rId3"/>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2595245" y="6190615"/>
            <a:ext cx="3108960" cy="459105"/>
            <a:chOff x="1488" y="2503"/>
            <a:chExt cx="5665" cy="918"/>
          </a:xfrm>
        </p:grpSpPr>
        <p:sp>
          <p:nvSpPr>
            <p:cNvPr id="5" name="圆角矩形 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7" name="组合 67"/>
            <p:cNvGrpSpPr/>
            <p:nvPr/>
          </p:nvGrpSpPr>
          <p:grpSpPr bwMode="auto">
            <a:xfrm>
              <a:off x="2085" y="2593"/>
              <a:ext cx="737" cy="737"/>
              <a:chOff x="6323680" y="1120917"/>
              <a:chExt cx="468036" cy="467999"/>
            </a:xfrm>
          </p:grpSpPr>
          <p:pic>
            <p:nvPicPr>
              <p:cNvPr id="8" name="Picture 13" descr="E:\设计\06-2018\前端5.0PPT\辅导.png辅导"/>
              <p:cNvPicPr>
                <a:picLocks noChangeAspect="1" noChangeArrowheads="1"/>
              </p:cNvPicPr>
              <p:nvPr/>
            </p:nvPicPr>
            <p:blipFill>
              <a:blip r:embed="rId4"/>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
        <p:nvSpPr>
          <p:cNvPr id="3" name="AutoShape 7"/>
          <p:cNvSpPr>
            <a:spLocks noChangeArrowheads="1"/>
          </p:cNvSpPr>
          <p:nvPr/>
        </p:nvSpPr>
        <p:spPr bwMode="auto">
          <a:xfrm>
            <a:off x="6134735" y="6180523"/>
            <a:ext cx="2328545" cy="408170"/>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5</a:t>
            </a:r>
            <a:r>
              <a:rPr lang="en-US" altLang="zh-CN" b="1" kern="0" dirty="0">
                <a:solidFill>
                  <a:schemeClr val="bg1"/>
                </a:solidFill>
                <a:latin typeface="Arial" panose="020B0604020202020204"/>
                <a:ea typeface="黑体" panose="02010609060101010101" pitchFamily="49" charset="-122"/>
              </a:rPr>
              <a:t>0分钟</a:t>
            </a:r>
            <a:endParaRPr lang="en-US" altLang="zh-CN" b="1" kern="0" dirty="0">
              <a:solidFill>
                <a:schemeClr val="bg1"/>
              </a:solidFill>
              <a:latin typeface="Arial" panose="020B0604020202020204"/>
              <a:ea typeface="黑体" panose="02010609060101010101" pitchFamily="49" charset="-122"/>
            </a:endParaRPr>
          </a:p>
        </p:txBody>
      </p:sp>
      <p:grpSp>
        <p:nvGrpSpPr>
          <p:cNvPr id="10" name="组合 66"/>
          <p:cNvGrpSpPr/>
          <p:nvPr/>
        </p:nvGrpSpPr>
        <p:grpSpPr bwMode="auto">
          <a:xfrm>
            <a:off x="384933" y="1082675"/>
            <a:ext cx="1077050" cy="405765"/>
            <a:chOff x="3637818" y="1193279"/>
            <a:chExt cx="1077058" cy="405715"/>
          </a:xfrm>
        </p:grpSpPr>
        <p:sp>
          <p:nvSpPr>
            <p:cNvPr id="11"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12" name="Picture 2" descr="E:\设计\06-2018\前端5.0PPT\练习.png练习"/>
            <p:cNvPicPr>
              <a:picLocks noChangeAspect="1" noChangeArrowheads="1"/>
            </p:cNvPicPr>
            <p:nvPr/>
          </p:nvPicPr>
          <p:blipFill>
            <a:blip r:embed="rId3"/>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2595880" y="6205855"/>
            <a:ext cx="3108960" cy="459105"/>
            <a:chOff x="1488" y="2503"/>
            <a:chExt cx="5665" cy="918"/>
          </a:xfrm>
        </p:grpSpPr>
        <p:sp>
          <p:nvSpPr>
            <p:cNvPr id="15" name="圆角矩形 1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16" name="文本框 1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25" name="组合 67"/>
            <p:cNvGrpSpPr/>
            <p:nvPr/>
          </p:nvGrpSpPr>
          <p:grpSpPr bwMode="auto">
            <a:xfrm>
              <a:off x="2085" y="2593"/>
              <a:ext cx="737" cy="737"/>
              <a:chOff x="6323680" y="1120917"/>
              <a:chExt cx="468036" cy="467999"/>
            </a:xfrm>
          </p:grpSpPr>
          <p:pic>
            <p:nvPicPr>
              <p:cNvPr id="26" name="Picture 13" descr="E:\设计\06-2018\前端5.0PPT\辅导.png辅导"/>
              <p:cNvPicPr>
                <a:picLocks noChangeAspect="1" noChangeArrowheads="1"/>
              </p:cNvPicPr>
              <p:nvPr/>
            </p:nvPicPr>
            <p:blipFill>
              <a:blip r:embed="rId4"/>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5123"/>
                                        </p:tgtEl>
                                        <p:attrNameLst>
                                          <p:attrName>style.visibility</p:attrName>
                                        </p:attrNameLst>
                                      </p:cBhvr>
                                      <p:to>
                                        <p:strVal val="visible"/>
                                      </p:to>
                                    </p:set>
                                    <p:animEffect transition="in" filter="wipe(left)">
                                      <p:cBhvr>
                                        <p:cTn id="15" dur="500"/>
                                        <p:tgtEl>
                                          <p:spTgt spid="51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a:t>训练的技能点</a:t>
            </a:r>
            <a:r>
              <a:rPr lang="en-US" altLang="zh-CN"/>
              <a:t>2-1</a:t>
            </a:r>
            <a:endParaRPr lang="en-US" altLang="zh-CN"/>
          </a:p>
        </p:txBody>
      </p:sp>
      <p:sp>
        <p:nvSpPr>
          <p:cNvPr id="4099" name="Rectangle 3"/>
          <p:cNvSpPr>
            <a:spLocks noGrp="1" noChangeArrowheads="1"/>
          </p:cNvSpPr>
          <p:nvPr>
            <p:ph idx="1"/>
          </p:nvPr>
        </p:nvSpPr>
        <p:spPr/>
        <p:txBody>
          <a:bodyPr/>
          <a:lstStyle/>
          <a:p>
            <a:r>
              <a:rPr lang="zh-CN" altLang="en-US" sz="2800"/>
              <a:t>使用</a:t>
            </a:r>
            <a:r>
              <a:rPr lang="en-US" altLang="zh-CN" sz="2800"/>
              <a:t>jQuery</a:t>
            </a:r>
            <a:r>
              <a:rPr lang="zh-CN" altLang="en-US" sz="2800"/>
              <a:t>选择器访问节点</a:t>
            </a:r>
            <a:endParaRPr lang="zh-CN" altLang="en-US" sz="2800"/>
          </a:p>
          <a:p>
            <a:r>
              <a:rPr lang="zh-CN" altLang="en-US" sz="2800"/>
              <a:t>使用</a:t>
            </a:r>
            <a:r>
              <a:rPr lang="en-US" altLang="zh-CN" sz="2800"/>
              <a:t>jQuery </a:t>
            </a:r>
            <a:r>
              <a:rPr lang="zh-CN" altLang="en-US" sz="2800"/>
              <a:t>获取页面中的样式属性</a:t>
            </a:r>
            <a:endParaRPr lang="zh-CN" altLang="en-US" sz="2800"/>
          </a:p>
          <a:p>
            <a:r>
              <a:rPr lang="zh-CN" altLang="en-US" sz="2800"/>
              <a:t>使用</a:t>
            </a:r>
            <a:r>
              <a:rPr lang="en-US" altLang="zh-CN" sz="2800"/>
              <a:t>jQuery</a:t>
            </a:r>
            <a:r>
              <a:rPr lang="zh-CN" altLang="en-US" sz="2800"/>
              <a:t>动态地改变页面元素的样式</a:t>
            </a:r>
            <a:endParaRPr lang="zh-CN" altLang="en-US" sz="2800"/>
          </a:p>
          <a:p>
            <a:r>
              <a:rPr lang="zh-CN" altLang="en-US" sz="2800"/>
              <a:t>使用</a:t>
            </a:r>
            <a:r>
              <a:rPr lang="en-US" altLang="zh-CN" sz="2800"/>
              <a:t>jQuery</a:t>
            </a:r>
            <a:r>
              <a:rPr lang="zh-CN" altLang="en-US" sz="2800"/>
              <a:t>动态获取或改变页面的内容</a:t>
            </a:r>
            <a:endParaRPr lang="zh-CN" altLang="en-US" sz="2800"/>
          </a:p>
          <a:p>
            <a:r>
              <a:rPr lang="zh-CN" altLang="en-US" sz="2800"/>
              <a:t>使用</a:t>
            </a:r>
            <a:r>
              <a:rPr lang="en-US" altLang="zh-CN" sz="2800"/>
              <a:t>jQuery</a:t>
            </a:r>
            <a:r>
              <a:rPr lang="zh-CN" altLang="en-US" sz="2800"/>
              <a:t>中的显示隐藏、滑动、动画等实现页面特效</a:t>
            </a:r>
            <a:endParaRPr lang="zh-CN" altLang="en-US" sz="2800"/>
          </a:p>
          <a:p>
            <a:r>
              <a:rPr lang="zh-CN" altLang="en-US" sz="2800"/>
              <a:t>使用</a:t>
            </a:r>
            <a:r>
              <a:rPr lang="en-US" altLang="zh-CN" sz="2800"/>
              <a:t>blur( )</a:t>
            </a:r>
            <a:r>
              <a:rPr lang="zh-CN" altLang="en-US" sz="2800"/>
              <a:t>和</a:t>
            </a:r>
            <a:r>
              <a:rPr lang="en-US" altLang="zh-CN" sz="2800"/>
              <a:t>focus( )</a:t>
            </a:r>
            <a:r>
              <a:rPr lang="zh-CN" altLang="en-US" sz="2800"/>
              <a:t>事件方法改变文本框失去焦点和获得焦点时的样式，即时地在层中显示提示内容</a:t>
            </a:r>
            <a:endParaRPr lang="zh-CN" altLang="en-US" sz="2800"/>
          </a:p>
        </p:txBody>
      </p:sp>
      <p:sp>
        <p:nvSpPr>
          <p:cNvPr id="15"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a:t>用例</a:t>
            </a:r>
            <a:r>
              <a:rPr lang="en-US" altLang="zh-CN"/>
              <a:t>3</a:t>
            </a:r>
            <a:r>
              <a:rPr lang="zh-CN" altLang="en-US"/>
              <a:t>：制作商品详情页特效</a:t>
            </a:r>
            <a:r>
              <a:rPr lang="en-US" altLang="zh-CN"/>
              <a:t>2-2</a:t>
            </a:r>
            <a:endParaRPr lang="en-US" altLang="zh-CN"/>
          </a:p>
        </p:txBody>
      </p:sp>
      <p:sp>
        <p:nvSpPr>
          <p:cNvPr id="480259" name="Rectangle 3"/>
          <p:cNvSpPr>
            <a:spLocks noGrp="1" noChangeArrowheads="1"/>
          </p:cNvSpPr>
          <p:nvPr>
            <p:ph idx="1"/>
          </p:nvPr>
        </p:nvSpPr>
        <p:spPr/>
        <p:txBody>
          <a:bodyPr/>
          <a:lstStyle/>
          <a:p>
            <a:r>
              <a:rPr lang="zh-CN" altLang="en-US"/>
              <a:t>用户选择哪个型号，对应的选项框被选中，右下角多了一个对勾的符号，边框的颜色变为红色</a:t>
            </a:r>
            <a:endParaRPr lang="zh-CN" altLang="en-US"/>
          </a:p>
          <a:p>
            <a:r>
              <a:rPr lang="zh-CN" altLang="en-US"/>
              <a:t>商品数量选择框中，点击加号按钮，商品数量自加</a:t>
            </a:r>
            <a:r>
              <a:rPr lang="en-US" altLang="zh-CN"/>
              <a:t>1</a:t>
            </a:r>
            <a:r>
              <a:rPr lang="zh-CN" altLang="en-US"/>
              <a:t>，点击减号按钮，商品数量自减</a:t>
            </a:r>
            <a:r>
              <a:rPr lang="en-US" altLang="zh-CN"/>
              <a:t>1</a:t>
            </a:r>
            <a:r>
              <a:rPr lang="zh-CN" altLang="en-US"/>
              <a:t>，如果本来就是一件商品，用户点击减号按钮时数量一直保持</a:t>
            </a:r>
            <a:r>
              <a:rPr lang="en-US" altLang="zh-CN"/>
              <a:t>1</a:t>
            </a:r>
            <a:r>
              <a:rPr lang="zh-CN" altLang="en-US"/>
              <a:t>不会改变</a:t>
            </a:r>
            <a:endParaRPr lang="zh-CN" altLang="en-US"/>
          </a:p>
          <a:p>
            <a:r>
              <a:rPr lang="zh-CN" altLang="zh-CN"/>
              <a:t>推荐搭配部分，</a:t>
            </a:r>
            <a:r>
              <a:rPr lang="zh-CN" altLang="en-US"/>
              <a:t>随</a:t>
            </a:r>
            <a:r>
              <a:rPr lang="zh-CN" altLang="zh-CN"/>
              <a:t>用户点击</a:t>
            </a:r>
            <a:r>
              <a:rPr lang="zh-CN" altLang="en-US"/>
              <a:t>不同的</a:t>
            </a:r>
            <a:r>
              <a:rPr lang="zh-CN" altLang="zh-CN"/>
              <a:t>商品套餐就会变化</a:t>
            </a:r>
            <a:endParaRPr lang="zh-CN" altLang="zh-CN"/>
          </a:p>
        </p:txBody>
      </p:sp>
      <p:sp>
        <p:nvSpPr>
          <p:cNvPr id="13"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57" name="组合 55"/>
          <p:cNvGrpSpPr/>
          <p:nvPr/>
        </p:nvGrpSpPr>
        <p:grpSpPr bwMode="auto">
          <a:xfrm>
            <a:off x="335218" y="1052195"/>
            <a:ext cx="1597405" cy="455613"/>
            <a:chOff x="4692280" y="5214950"/>
            <a:chExt cx="1596787" cy="455628"/>
          </a:xfrm>
        </p:grpSpPr>
        <p:pic>
          <p:nvPicPr>
            <p:cNvPr id="58" name="Picture 9" descr="E:\设计\06-2018\前端5.0PPT\测试.png测试"/>
            <p:cNvPicPr>
              <a:picLocks noChangeAspect="1" noChangeArrowheads="1"/>
            </p:cNvPicPr>
            <p:nvPr/>
          </p:nvPicPr>
          <p:blipFill>
            <a:blip r:embed="rId1"/>
            <a:srcRect/>
            <a:stretch>
              <a:fillRect/>
            </a:stretch>
          </p:blipFill>
          <p:spPr bwMode="auto">
            <a:xfrm>
              <a:off x="4692280" y="5214950"/>
              <a:ext cx="455119" cy="45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4"/>
            <p:cNvSpPr txBox="1"/>
            <p:nvPr/>
          </p:nvSpPr>
          <p:spPr>
            <a:xfrm>
              <a:off x="5071925" y="5241939"/>
              <a:ext cx="1217142" cy="401650"/>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功能测试</a:t>
              </a:r>
              <a:endParaRPr lang="zh-CN" altLang="en-US" sz="2000" b="1" dirty="0">
                <a:latin typeface="黑体" panose="02010609060101010101" pitchFamily="49" charset="-122"/>
                <a:ea typeface="黑体" panose="02010609060101010101" pitchFamily="49" charset="-122"/>
              </a:endParaRPr>
            </a:p>
          </p:txBody>
        </p:sp>
      </p:grpSp>
      <p:grpSp>
        <p:nvGrpSpPr>
          <p:cNvPr id="2" name="组合 1"/>
          <p:cNvGrpSpPr/>
          <p:nvPr/>
        </p:nvGrpSpPr>
        <p:grpSpPr>
          <a:xfrm>
            <a:off x="3927475" y="5977255"/>
            <a:ext cx="4423410" cy="500380"/>
            <a:chOff x="1488" y="2633"/>
            <a:chExt cx="6966" cy="788"/>
          </a:xfrm>
        </p:grpSpPr>
        <p:sp>
          <p:nvSpPr>
            <p:cNvPr id="5" name="圆角矩形 4"/>
            <p:cNvSpPr/>
            <p:nvPr/>
          </p:nvSpPr>
          <p:spPr>
            <a:xfrm>
              <a:off x="1488" y="2633"/>
              <a:ext cx="6966" cy="78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2438" y="2705"/>
              <a:ext cx="4929" cy="628"/>
            </a:xfrm>
            <a:prstGeom prst="rect">
              <a:avLst/>
            </a:prstGeom>
            <a:noFill/>
          </p:spPr>
          <p:txBody>
            <a:bodyPr wrap="none" rtlCol="0">
              <a:spAutoFit/>
            </a:bodyPr>
            <a:p>
              <a:pPr algn="l"/>
              <a:r>
                <a:rPr sz="2000" b="1">
                  <a:solidFill>
                    <a:srgbClr val="00C77A"/>
                  </a:solidFill>
                  <a:latin typeface="微软雅黑" panose="020B0503020204020204" pitchFamily="34" charset="-122"/>
                  <a:ea typeface="微软雅黑" panose="020B0503020204020204" pitchFamily="34" charset="-122"/>
                </a:rPr>
                <a:t>演示案例：</a:t>
              </a:r>
              <a:r>
                <a:rPr lang="en-US" sz="2000" b="1">
                  <a:solidFill>
                    <a:srgbClr val="00C77A"/>
                  </a:solidFill>
                  <a:latin typeface="微软雅黑" panose="020B0503020204020204" pitchFamily="34" charset="-122"/>
                  <a:ea typeface="微软雅黑" panose="020B0503020204020204" pitchFamily="34" charset="-122"/>
                </a:rPr>
                <a:t>Product</a:t>
              </a:r>
              <a:r>
                <a:rPr sz="2000" b="1">
                  <a:solidFill>
                    <a:srgbClr val="00C77A"/>
                  </a:solidFill>
                  <a:latin typeface="微软雅黑" panose="020B0503020204020204" pitchFamily="34" charset="-122"/>
                  <a:ea typeface="微软雅黑" panose="020B0503020204020204" pitchFamily="34" charset="-122"/>
                </a:rPr>
                <a:t>.html</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63" name="组合 67"/>
            <p:cNvGrpSpPr/>
            <p:nvPr/>
          </p:nvGrpSpPr>
          <p:grpSpPr bwMode="auto">
            <a:xfrm>
              <a:off x="1688" y="2670"/>
              <a:ext cx="1134" cy="737"/>
              <a:chOff x="6071563" y="1169812"/>
              <a:chExt cx="720153" cy="467999"/>
            </a:xfrm>
          </p:grpSpPr>
          <p:pic>
            <p:nvPicPr>
              <p:cNvPr id="64" name="Picture 13" descr="E:\设计\06-2018\前端5.0PPT\辅导.png辅导"/>
              <p:cNvPicPr>
                <a:picLocks noChangeAspect="1" noChangeArrowheads="1"/>
              </p:cNvPicPr>
              <p:nvPr/>
            </p:nvPicPr>
            <p:blipFill>
              <a:blip r:embed="rId2"/>
              <a:srcRect/>
              <a:stretch>
                <a:fillRect/>
              </a:stretch>
            </p:blipFill>
            <p:spPr bwMode="auto">
              <a:xfrm>
                <a:off x="6071563" y="116981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t>共性问题集中讲解</a:t>
            </a:r>
          </a:p>
        </p:txBody>
      </p:sp>
      <p:sp>
        <p:nvSpPr>
          <p:cNvPr id="25604" name="内容占位符 2"/>
          <p:cNvSpPr>
            <a:spLocks noGrp="1"/>
          </p:cNvSpPr>
          <p:nvPr>
            <p:ph idx="1"/>
          </p:nvPr>
        </p:nvSpPr>
        <p:spPr/>
        <p:txBody>
          <a:bodyPr/>
          <a:lstStyle/>
          <a:p>
            <a:r>
              <a:rPr lang="zh-CN" altLang="en-US"/>
              <a:t>常见问题及解决办法</a:t>
            </a:r>
            <a:endParaRPr lang="zh-CN" altLang="en-US"/>
          </a:p>
          <a:p>
            <a:r>
              <a:rPr lang="zh-CN" altLang="en-US"/>
              <a:t>代码规范问题</a:t>
            </a:r>
            <a:endParaRPr lang="zh-CN" altLang="en-US"/>
          </a:p>
          <a:p>
            <a:r>
              <a:rPr lang="zh-CN" altLang="en-US"/>
              <a:t>调试技巧</a:t>
            </a:r>
            <a:endParaRPr lang="zh-CN" altLang="en-US"/>
          </a:p>
          <a:p>
            <a:endParaRPr lang="zh-CN" altLang="en-US"/>
          </a:p>
          <a:p>
            <a:endParaRPr lang="zh-CN" altLang="en-US" dirty="0"/>
          </a:p>
        </p:txBody>
      </p:sp>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3" name="组合 2"/>
          <p:cNvGrpSpPr/>
          <p:nvPr/>
        </p:nvGrpSpPr>
        <p:grpSpPr>
          <a:xfrm>
            <a:off x="3433445" y="3590290"/>
            <a:ext cx="5363845" cy="1323340"/>
            <a:chOff x="4789" y="4099"/>
            <a:chExt cx="8447" cy="2084"/>
          </a:xfrm>
        </p:grpSpPr>
        <p:sp>
          <p:nvSpPr>
            <p:cNvPr id="11" name="矩形 10"/>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p>
              <a:pPr algn="ctr" eaLnBrk="0" fontAlgn="auto" hangingPunct="0">
                <a:spcAft>
                  <a:spcPts val="0"/>
                </a:spcAft>
                <a:defRPr/>
              </a:pPr>
              <a:r>
                <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endPar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用例</a:t>
            </a:r>
            <a:r>
              <a:rPr lang="en-US" altLang="zh-CN"/>
              <a:t>4</a:t>
            </a:r>
            <a:r>
              <a:rPr lang="zh-CN" altLang="en-US"/>
              <a:t>：制作注册页特效</a:t>
            </a:r>
            <a:r>
              <a:rPr lang="en-US" altLang="zh-CN"/>
              <a:t>2-1</a:t>
            </a:r>
            <a:endParaRPr lang="en-US" altLang="zh-CN"/>
          </a:p>
        </p:txBody>
      </p:sp>
      <p:sp>
        <p:nvSpPr>
          <p:cNvPr id="31747" name="内容占位符 2"/>
          <p:cNvSpPr>
            <a:spLocks noGrp="1"/>
          </p:cNvSpPr>
          <p:nvPr>
            <p:ph idx="1"/>
          </p:nvPr>
        </p:nvSpPr>
        <p:spPr/>
        <p:txBody>
          <a:bodyPr/>
          <a:lstStyle/>
          <a:p>
            <a:r>
              <a:rPr lang="zh-CN" altLang="en-US"/>
              <a:t>需求说明</a:t>
            </a:r>
            <a:endParaRPr lang="zh-CN" altLang="en-US"/>
          </a:p>
          <a:p>
            <a:pPr lvl="1"/>
            <a:r>
              <a:rPr lang="zh-CN" altLang="en-US"/>
              <a:t>使用</a:t>
            </a:r>
            <a:r>
              <a:rPr lang="en-US" altLang="zh-CN"/>
              <a:t>HTML5</a:t>
            </a:r>
            <a:r>
              <a:rPr lang="zh-CN" altLang="en-US"/>
              <a:t>验证手机号码、密码、确认密码的有效性：手机号码，以</a:t>
            </a:r>
            <a:r>
              <a:rPr lang="en-US" altLang="zh-CN"/>
              <a:t>13</a:t>
            </a:r>
            <a:r>
              <a:rPr lang="zh-CN" altLang="en-US"/>
              <a:t>，</a:t>
            </a:r>
            <a:r>
              <a:rPr lang="en-US" altLang="zh-CN"/>
              <a:t>15</a:t>
            </a:r>
            <a:r>
              <a:rPr lang="zh-CN" altLang="en-US"/>
              <a:t>，</a:t>
            </a:r>
            <a:r>
              <a:rPr lang="en-US" altLang="zh-CN"/>
              <a:t>17</a:t>
            </a:r>
            <a:r>
              <a:rPr lang="zh-CN" altLang="en-US"/>
              <a:t>，</a:t>
            </a:r>
            <a:r>
              <a:rPr lang="en-US" altLang="zh-CN"/>
              <a:t>18</a:t>
            </a:r>
            <a:r>
              <a:rPr lang="zh-CN" altLang="en-US"/>
              <a:t>开头的</a:t>
            </a:r>
            <a:r>
              <a:rPr lang="en-US" altLang="zh-CN"/>
              <a:t>11</a:t>
            </a:r>
            <a:r>
              <a:rPr lang="zh-CN" altLang="en-US"/>
              <a:t>为数字，验证码不需要验证，密码和确认密码长度为</a:t>
            </a:r>
            <a:r>
              <a:rPr lang="en-US" altLang="zh-CN"/>
              <a:t>6</a:t>
            </a:r>
            <a:r>
              <a:rPr lang="zh-CN" altLang="en-US"/>
              <a:t>～</a:t>
            </a:r>
            <a:r>
              <a:rPr lang="en-US" altLang="zh-CN"/>
              <a:t>10</a:t>
            </a:r>
            <a:r>
              <a:rPr lang="zh-CN" altLang="en-US"/>
              <a:t>个字符</a:t>
            </a:r>
            <a:endParaRPr lang="zh-CN" altLang="en-US"/>
          </a:p>
          <a:p>
            <a:pPr lvl="1"/>
            <a:r>
              <a:rPr lang="zh-CN" altLang="en-US"/>
              <a:t>用户点击获取验证码按钮后，会从</a:t>
            </a:r>
            <a:r>
              <a:rPr lang="en-US" altLang="zh-CN"/>
              <a:t>59s</a:t>
            </a:r>
            <a:r>
              <a:rPr lang="zh-CN" altLang="en-US"/>
              <a:t>开始倒计时</a:t>
            </a:r>
            <a:endParaRPr lang="zh-CN" altLang="en-US"/>
          </a:p>
        </p:txBody>
      </p:sp>
      <p:pic>
        <p:nvPicPr>
          <p:cNvPr id="6146" name="Picture 2" descr="图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1302" y="2931671"/>
            <a:ext cx="5372100" cy="276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
        <p:nvSpPr>
          <p:cNvPr id="3" name="AutoShape 7"/>
          <p:cNvSpPr>
            <a:spLocks noChangeArrowheads="1"/>
          </p:cNvSpPr>
          <p:nvPr/>
        </p:nvSpPr>
        <p:spPr bwMode="auto">
          <a:xfrm>
            <a:off x="6134735" y="6180536"/>
            <a:ext cx="232854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a:t>
            </a:r>
            <a:r>
              <a:rPr lang="en-US" altLang="zh-CN" b="1" kern="0" dirty="0">
                <a:solidFill>
                  <a:schemeClr val="bg1"/>
                </a:solidFill>
                <a:latin typeface="Arial" panose="020B0604020202020204"/>
                <a:ea typeface="黑体" panose="02010609060101010101" pitchFamily="49" charset="-122"/>
              </a:rPr>
              <a:t>0分钟</a:t>
            </a:r>
            <a:endParaRPr lang="en-US" altLang="zh-CN" b="1" kern="0" dirty="0">
              <a:solidFill>
                <a:schemeClr val="bg1"/>
              </a:solidFill>
              <a:latin typeface="Arial" panose="020B0604020202020204"/>
              <a:ea typeface="黑体" panose="02010609060101010101" pitchFamily="49" charset="-122"/>
            </a:endParaRPr>
          </a:p>
        </p:txBody>
      </p:sp>
      <p:grpSp>
        <p:nvGrpSpPr>
          <p:cNvPr id="10" name="组合 66"/>
          <p:cNvGrpSpPr/>
          <p:nvPr/>
        </p:nvGrpSpPr>
        <p:grpSpPr bwMode="auto">
          <a:xfrm>
            <a:off x="384933" y="1082675"/>
            <a:ext cx="1077050" cy="405765"/>
            <a:chOff x="3637818" y="1193279"/>
            <a:chExt cx="1077058" cy="405715"/>
          </a:xfrm>
        </p:grpSpPr>
        <p:sp>
          <p:nvSpPr>
            <p:cNvPr id="11"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2" name="Picture 2" descr="E:\设计\06-2018\前端5.0PPT\练习.png练习"/>
            <p:cNvPicPr>
              <a:picLocks noChangeAspect="1" noChangeArrowheads="1"/>
            </p:cNvPicPr>
            <p:nvPr/>
          </p:nvPicPr>
          <p:blipFill>
            <a:blip r:embed="rId2"/>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2595880" y="6175375"/>
            <a:ext cx="3108960" cy="459105"/>
            <a:chOff x="1488" y="2503"/>
            <a:chExt cx="5665" cy="918"/>
          </a:xfrm>
        </p:grpSpPr>
        <p:sp>
          <p:nvSpPr>
            <p:cNvPr id="15" name="圆角矩形 1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16" name="文本框 1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25" name="组合 67"/>
            <p:cNvGrpSpPr/>
            <p:nvPr/>
          </p:nvGrpSpPr>
          <p:grpSpPr bwMode="auto">
            <a:xfrm>
              <a:off x="2085" y="2593"/>
              <a:ext cx="737" cy="737"/>
              <a:chOff x="6323680" y="1120917"/>
              <a:chExt cx="468036" cy="467999"/>
            </a:xfrm>
          </p:grpSpPr>
          <p:pic>
            <p:nvPicPr>
              <p:cNvPr id="26" name="Picture 13" descr="E:\设计\06-2018\前端5.0PPT\辅导.png辅导"/>
              <p:cNvPicPr>
                <a:picLocks noChangeAspect="1" noChangeArrowheads="1"/>
              </p:cNvPicPr>
              <p:nvPr/>
            </p:nvPicPr>
            <p:blipFill>
              <a:blip r:embed="rId3"/>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用例</a:t>
            </a:r>
            <a:r>
              <a:rPr lang="en-US" altLang="zh-CN"/>
              <a:t>4</a:t>
            </a:r>
            <a:r>
              <a:rPr lang="zh-CN" altLang="en-US"/>
              <a:t>：制作注册页特效</a:t>
            </a:r>
            <a:r>
              <a:rPr lang="en-US" altLang="zh-CN"/>
              <a:t>2-2</a:t>
            </a:r>
            <a:endParaRPr lang="en-US" altLang="zh-CN"/>
          </a:p>
        </p:txBody>
      </p:sp>
      <p:sp>
        <p:nvSpPr>
          <p:cNvPr id="506883" name="Rectangle 3"/>
          <p:cNvSpPr>
            <a:spLocks noGrp="1" noChangeArrowheads="1"/>
          </p:cNvSpPr>
          <p:nvPr>
            <p:ph idx="1"/>
          </p:nvPr>
        </p:nvSpPr>
        <p:spPr/>
        <p:txBody>
          <a:bodyPr/>
          <a:lstStyle/>
          <a:p>
            <a:r>
              <a:rPr lang="zh-CN" altLang="en-US"/>
              <a:t>单击提交表单验证表单输入内容，进行提示</a:t>
            </a:r>
            <a:endParaRPr lang="zh-CN" altLang="en-US"/>
          </a:p>
          <a:p>
            <a:r>
              <a:rPr lang="zh-CN" altLang="en-US"/>
              <a:t>页面特效与需求一致</a:t>
            </a:r>
            <a:endParaRPr lang="zh-CN" altLang="en-US"/>
          </a:p>
        </p:txBody>
      </p:sp>
      <p:sp>
        <p:nvSpPr>
          <p:cNvPr id="13"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57" name="组合 55"/>
          <p:cNvGrpSpPr/>
          <p:nvPr/>
        </p:nvGrpSpPr>
        <p:grpSpPr bwMode="auto">
          <a:xfrm>
            <a:off x="335218" y="1052195"/>
            <a:ext cx="1597405" cy="455613"/>
            <a:chOff x="4692280" y="5214950"/>
            <a:chExt cx="1596787" cy="455628"/>
          </a:xfrm>
        </p:grpSpPr>
        <p:pic>
          <p:nvPicPr>
            <p:cNvPr id="58" name="Picture 9" descr="E:\设计\06-2018\前端5.0PPT\测试.png测试"/>
            <p:cNvPicPr>
              <a:picLocks noChangeAspect="1" noChangeArrowheads="1"/>
            </p:cNvPicPr>
            <p:nvPr/>
          </p:nvPicPr>
          <p:blipFill>
            <a:blip r:embed="rId1"/>
            <a:srcRect/>
            <a:stretch>
              <a:fillRect/>
            </a:stretch>
          </p:blipFill>
          <p:spPr bwMode="auto">
            <a:xfrm>
              <a:off x="4692280" y="5214950"/>
              <a:ext cx="455119" cy="45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4"/>
            <p:cNvSpPr txBox="1"/>
            <p:nvPr/>
          </p:nvSpPr>
          <p:spPr>
            <a:xfrm>
              <a:off x="5071925" y="5241939"/>
              <a:ext cx="1217142" cy="401650"/>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功能测试</a:t>
              </a:r>
              <a:endParaRPr lang="zh-CN" altLang="en-US" sz="2000" b="1" dirty="0">
                <a:latin typeface="黑体" panose="02010609060101010101" pitchFamily="49" charset="-122"/>
                <a:ea typeface="黑体" panose="02010609060101010101" pitchFamily="49" charset="-122"/>
              </a:endParaRPr>
            </a:p>
          </p:txBody>
        </p:sp>
      </p:grpSp>
      <p:grpSp>
        <p:nvGrpSpPr>
          <p:cNvPr id="2" name="组合 1"/>
          <p:cNvGrpSpPr/>
          <p:nvPr/>
        </p:nvGrpSpPr>
        <p:grpSpPr>
          <a:xfrm>
            <a:off x="3884295" y="5462270"/>
            <a:ext cx="4423410" cy="500380"/>
            <a:chOff x="1488" y="2633"/>
            <a:chExt cx="6966" cy="788"/>
          </a:xfrm>
        </p:grpSpPr>
        <p:sp>
          <p:nvSpPr>
            <p:cNvPr id="5" name="圆角矩形 4"/>
            <p:cNvSpPr/>
            <p:nvPr/>
          </p:nvSpPr>
          <p:spPr>
            <a:xfrm>
              <a:off x="1488" y="2633"/>
              <a:ext cx="6966" cy="78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2438" y="2705"/>
              <a:ext cx="5877" cy="628"/>
            </a:xfrm>
            <a:prstGeom prst="rect">
              <a:avLst/>
            </a:prstGeom>
            <a:noFill/>
          </p:spPr>
          <p:txBody>
            <a:bodyPr wrap="none" rtlCol="0">
              <a:spAutoFit/>
            </a:bodyPr>
            <a:p>
              <a:pPr algn="l"/>
              <a:r>
                <a:rPr sz="2000" b="1">
                  <a:solidFill>
                    <a:srgbClr val="00C77A"/>
                  </a:solidFill>
                  <a:latin typeface="微软雅黑" panose="020B0503020204020204" pitchFamily="34" charset="-122"/>
                  <a:ea typeface="微软雅黑" panose="020B0503020204020204" pitchFamily="34" charset="-122"/>
                </a:rPr>
                <a:t>演示案例：</a:t>
              </a:r>
              <a:r>
                <a:rPr lang="en-US" sz="2000" b="1">
                  <a:solidFill>
                    <a:srgbClr val="00C77A"/>
                  </a:solidFill>
                  <a:latin typeface="微软雅黑" panose="020B0503020204020204" pitchFamily="34" charset="-122"/>
                  <a:ea typeface="微软雅黑" panose="020B0503020204020204" pitchFamily="34" charset="-122"/>
                </a:rPr>
                <a:t>registerpage</a:t>
              </a:r>
              <a:r>
                <a:rPr sz="2000" b="1">
                  <a:solidFill>
                    <a:srgbClr val="00C77A"/>
                  </a:solidFill>
                  <a:latin typeface="微软雅黑" panose="020B0503020204020204" pitchFamily="34" charset="-122"/>
                  <a:ea typeface="微软雅黑" panose="020B0503020204020204" pitchFamily="34" charset="-122"/>
                </a:rPr>
                <a:t>.html</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63" name="组合 67"/>
            <p:cNvGrpSpPr/>
            <p:nvPr/>
          </p:nvGrpSpPr>
          <p:grpSpPr bwMode="auto">
            <a:xfrm>
              <a:off x="1688" y="2670"/>
              <a:ext cx="1134" cy="737"/>
              <a:chOff x="6071563" y="1169812"/>
              <a:chExt cx="720153" cy="467999"/>
            </a:xfrm>
          </p:grpSpPr>
          <p:pic>
            <p:nvPicPr>
              <p:cNvPr id="64" name="Picture 13" descr="E:\设计\06-2018\前端5.0PPT\辅导.png辅导"/>
              <p:cNvPicPr>
                <a:picLocks noChangeAspect="1" noChangeArrowheads="1"/>
              </p:cNvPicPr>
              <p:nvPr/>
            </p:nvPicPr>
            <p:blipFill>
              <a:blip r:embed="rId2"/>
              <a:srcRect/>
              <a:stretch>
                <a:fillRect/>
              </a:stretch>
            </p:blipFill>
            <p:spPr bwMode="auto">
              <a:xfrm>
                <a:off x="6071563" y="116981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t>共性问题集中讲解</a:t>
            </a:r>
          </a:p>
        </p:txBody>
      </p:sp>
      <p:sp>
        <p:nvSpPr>
          <p:cNvPr id="25604" name="内容占位符 2"/>
          <p:cNvSpPr>
            <a:spLocks noGrp="1"/>
          </p:cNvSpPr>
          <p:nvPr>
            <p:ph idx="1"/>
          </p:nvPr>
        </p:nvSpPr>
        <p:spPr/>
        <p:txBody>
          <a:bodyPr/>
          <a:lstStyle/>
          <a:p>
            <a:r>
              <a:rPr lang="zh-CN" altLang="en-US"/>
              <a:t>常见问题及解决办法</a:t>
            </a:r>
            <a:endParaRPr lang="zh-CN" altLang="en-US"/>
          </a:p>
          <a:p>
            <a:r>
              <a:rPr lang="zh-CN" altLang="en-US"/>
              <a:t>代码规范问题</a:t>
            </a:r>
            <a:endParaRPr lang="zh-CN" altLang="en-US"/>
          </a:p>
          <a:p>
            <a:r>
              <a:rPr lang="zh-CN" altLang="en-US"/>
              <a:t>调试技巧</a:t>
            </a:r>
            <a:endParaRPr lang="zh-CN" altLang="en-US"/>
          </a:p>
          <a:p>
            <a:endParaRPr lang="zh-CN" altLang="en-US"/>
          </a:p>
          <a:p>
            <a:endParaRPr lang="zh-CN" altLang="en-US" dirty="0"/>
          </a:p>
        </p:txBody>
      </p:sp>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3" name="组合 2"/>
          <p:cNvGrpSpPr/>
          <p:nvPr/>
        </p:nvGrpSpPr>
        <p:grpSpPr>
          <a:xfrm>
            <a:off x="3433445" y="3590290"/>
            <a:ext cx="5363845" cy="1323340"/>
            <a:chOff x="4789" y="4099"/>
            <a:chExt cx="8447" cy="2084"/>
          </a:xfrm>
        </p:grpSpPr>
        <p:sp>
          <p:nvSpPr>
            <p:cNvPr id="11" name="矩形 10"/>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p>
              <a:pPr algn="ctr" eaLnBrk="0" fontAlgn="auto" hangingPunct="0">
                <a:spcAft>
                  <a:spcPts val="0"/>
                </a:spcAft>
                <a:defRPr/>
              </a:pPr>
              <a:r>
                <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endPar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用例</a:t>
            </a:r>
            <a:r>
              <a:rPr lang="en-US" altLang="zh-CN"/>
              <a:t>5</a:t>
            </a:r>
            <a:r>
              <a:rPr lang="zh-CN" altLang="en-US"/>
              <a:t>：制作登录页特效</a:t>
            </a:r>
            <a:r>
              <a:rPr lang="en-US" altLang="zh-CN"/>
              <a:t>2-1</a:t>
            </a:r>
            <a:endParaRPr lang="en-US" altLang="zh-CN"/>
          </a:p>
        </p:txBody>
      </p:sp>
      <p:sp>
        <p:nvSpPr>
          <p:cNvPr id="31747" name="内容占位符 2"/>
          <p:cNvSpPr>
            <a:spLocks noGrp="1"/>
          </p:cNvSpPr>
          <p:nvPr>
            <p:ph idx="1"/>
          </p:nvPr>
        </p:nvSpPr>
        <p:spPr/>
        <p:txBody>
          <a:bodyPr/>
          <a:lstStyle/>
          <a:p>
            <a:r>
              <a:rPr lang="zh-CN" altLang="en-US" sz="2800"/>
              <a:t>需求说明</a:t>
            </a:r>
            <a:endParaRPr lang="zh-CN" altLang="en-US" sz="2800"/>
          </a:p>
          <a:p>
            <a:pPr lvl="1"/>
            <a:r>
              <a:rPr lang="zh-CN" altLang="en-US" sz="2600"/>
              <a:t>使用</a:t>
            </a:r>
            <a:r>
              <a:rPr lang="en-US" altLang="zh-CN" sz="2600"/>
              <a:t>HTML5</a:t>
            </a:r>
            <a:r>
              <a:rPr lang="zh-CN" altLang="en-US" sz="2600"/>
              <a:t>验证用户名、密码的有效性</a:t>
            </a:r>
            <a:endParaRPr lang="zh-CN" altLang="en-US" sz="2600"/>
          </a:p>
          <a:p>
            <a:pPr lvl="2"/>
            <a:r>
              <a:rPr lang="zh-CN" altLang="en-US" sz="2300"/>
              <a:t>用户名可以是邮箱、手机号码或用户名，验证时需要使用正则表达式匹配合法的邮箱地址或者是以</a:t>
            </a:r>
            <a:r>
              <a:rPr lang="en-US" altLang="zh-CN" sz="2300"/>
              <a:t>13</a:t>
            </a:r>
            <a:r>
              <a:rPr lang="zh-CN" altLang="en-US" sz="2300"/>
              <a:t>、</a:t>
            </a:r>
            <a:r>
              <a:rPr lang="en-US" altLang="zh-CN" sz="2300"/>
              <a:t>15</a:t>
            </a:r>
            <a:r>
              <a:rPr lang="zh-CN" altLang="en-US" sz="2300"/>
              <a:t>、</a:t>
            </a:r>
            <a:r>
              <a:rPr lang="en-US" altLang="zh-CN" sz="2300"/>
              <a:t>17</a:t>
            </a:r>
            <a:r>
              <a:rPr lang="zh-CN" altLang="en-US" sz="2300"/>
              <a:t>、</a:t>
            </a:r>
            <a:r>
              <a:rPr lang="en-US" altLang="zh-CN" sz="2300"/>
              <a:t>18</a:t>
            </a:r>
            <a:r>
              <a:rPr lang="zh-CN" altLang="en-US" sz="2300"/>
              <a:t>开头的手机号码或者是</a:t>
            </a:r>
            <a:r>
              <a:rPr lang="en-US" altLang="zh-CN" sz="2300"/>
              <a:t>2~4</a:t>
            </a:r>
            <a:r>
              <a:rPr lang="zh-CN" altLang="en-US" sz="2300"/>
              <a:t>位的汉字</a:t>
            </a:r>
            <a:endParaRPr lang="zh-CN" altLang="en-US" sz="2300"/>
          </a:p>
          <a:p>
            <a:pPr lvl="2"/>
            <a:r>
              <a:rPr lang="zh-CN" altLang="en-US" sz="2300"/>
              <a:t>密码长度为</a:t>
            </a:r>
            <a:r>
              <a:rPr lang="en-US" altLang="zh-CN" sz="2300"/>
              <a:t>6</a:t>
            </a:r>
            <a:r>
              <a:rPr lang="zh-CN" altLang="en-US" sz="2300"/>
              <a:t>～</a:t>
            </a:r>
            <a:r>
              <a:rPr lang="en-US" altLang="zh-CN" sz="2300"/>
              <a:t>10</a:t>
            </a:r>
            <a:r>
              <a:rPr lang="zh-CN" altLang="en-US" sz="2300"/>
              <a:t>个字符</a:t>
            </a:r>
            <a:endParaRPr lang="zh-CN" altLang="en-US" sz="2300"/>
          </a:p>
          <a:p>
            <a:pPr lvl="1"/>
            <a:r>
              <a:rPr lang="zh-CN" altLang="en-US" sz="2600"/>
              <a:t>对于用户输入的各项需要验证的数据，输入后单击“登录”按钮给出提示</a:t>
            </a:r>
            <a:endParaRPr lang="zh-CN" altLang="en-US" sz="2600" smtClean="0"/>
          </a:p>
        </p:txBody>
      </p:sp>
      <p:pic>
        <p:nvPicPr>
          <p:cNvPr id="7170" name="Picture 2" descr="图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0460" y="2250331"/>
            <a:ext cx="7700367" cy="37847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
        <p:nvSpPr>
          <p:cNvPr id="3" name="AutoShape 7"/>
          <p:cNvSpPr>
            <a:spLocks noChangeArrowheads="1"/>
          </p:cNvSpPr>
          <p:nvPr/>
        </p:nvSpPr>
        <p:spPr bwMode="auto">
          <a:xfrm>
            <a:off x="6134735" y="6180536"/>
            <a:ext cx="232854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25</a:t>
            </a:r>
            <a:r>
              <a:rPr lang="en-US" altLang="zh-CN" b="1" kern="0" dirty="0">
                <a:solidFill>
                  <a:schemeClr val="bg1"/>
                </a:solidFill>
                <a:latin typeface="Arial" panose="020B0604020202020204"/>
                <a:ea typeface="黑体" panose="02010609060101010101" pitchFamily="49" charset="-122"/>
              </a:rPr>
              <a:t>分钟</a:t>
            </a:r>
            <a:endParaRPr lang="en-US" altLang="zh-CN" b="1" kern="0" dirty="0">
              <a:solidFill>
                <a:schemeClr val="bg1"/>
              </a:solidFill>
              <a:latin typeface="Arial" panose="020B0604020202020204"/>
              <a:ea typeface="黑体" panose="02010609060101010101" pitchFamily="49" charset="-122"/>
            </a:endParaRPr>
          </a:p>
        </p:txBody>
      </p:sp>
      <p:grpSp>
        <p:nvGrpSpPr>
          <p:cNvPr id="10" name="组合 66"/>
          <p:cNvGrpSpPr/>
          <p:nvPr/>
        </p:nvGrpSpPr>
        <p:grpSpPr bwMode="auto">
          <a:xfrm>
            <a:off x="384933" y="1082675"/>
            <a:ext cx="1077050" cy="405765"/>
            <a:chOff x="3637818" y="1193279"/>
            <a:chExt cx="1077058" cy="405715"/>
          </a:xfrm>
        </p:grpSpPr>
        <p:sp>
          <p:nvSpPr>
            <p:cNvPr id="11"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p>
              <a:pPr>
                <a:defRPr/>
              </a:pPr>
              <a:r>
                <a:rPr lang="zh-CN" altLang="en-US" sz="2000" b="1" dirty="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2" name="Picture 2" descr="E:\设计\06-2018\前端5.0PPT\练习.png练习"/>
            <p:cNvPicPr>
              <a:picLocks noChangeAspect="1" noChangeArrowheads="1"/>
            </p:cNvPicPr>
            <p:nvPr/>
          </p:nvPicPr>
          <p:blipFill>
            <a:blip r:embed="rId2"/>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2595880" y="6175375"/>
            <a:ext cx="3108960" cy="459105"/>
            <a:chOff x="1488" y="2503"/>
            <a:chExt cx="5665" cy="918"/>
          </a:xfrm>
        </p:grpSpPr>
        <p:sp>
          <p:nvSpPr>
            <p:cNvPr id="15" name="圆角矩形 14"/>
            <p:cNvSpPr/>
            <p:nvPr/>
          </p:nvSpPr>
          <p:spPr>
            <a:xfrm>
              <a:off x="1488" y="2503"/>
              <a:ext cx="566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16" name="文本框 15"/>
            <p:cNvSpPr txBox="1"/>
            <p:nvPr/>
          </p:nvSpPr>
          <p:spPr>
            <a:xfrm>
              <a:off x="3180" y="2598"/>
              <a:ext cx="3507" cy="797"/>
            </a:xfrm>
            <a:prstGeom prst="rect">
              <a:avLst/>
            </a:prstGeom>
            <a:noFill/>
          </p:spPr>
          <p:txBody>
            <a:bodyPr wrap="square" rtlCol="0">
              <a:spAutoFit/>
            </a:bodyPr>
            <a:p>
              <a:pPr algn="l"/>
              <a:r>
                <a:rPr sz="2000" b="1">
                  <a:solidFill>
                    <a:srgbClr val="00C77A"/>
                  </a:solidFill>
                  <a:latin typeface="微软雅黑" panose="020B0503020204020204" pitchFamily="34" charset="-122"/>
                  <a:ea typeface="微软雅黑" panose="020B0503020204020204" pitchFamily="34" charset="-122"/>
                </a:rPr>
                <a:t>讲解需求说明</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25" name="组合 67"/>
            <p:cNvGrpSpPr/>
            <p:nvPr/>
          </p:nvGrpSpPr>
          <p:grpSpPr bwMode="auto">
            <a:xfrm>
              <a:off x="2085" y="2593"/>
              <a:ext cx="737" cy="737"/>
              <a:chOff x="6323680" y="1120917"/>
              <a:chExt cx="468036" cy="467999"/>
            </a:xfrm>
          </p:grpSpPr>
          <p:pic>
            <p:nvPicPr>
              <p:cNvPr id="26" name="Picture 13" descr="E:\设计\06-2018\前端5.0PPT\辅导.png辅导"/>
              <p:cNvPicPr>
                <a:picLocks noChangeAspect="1" noChangeArrowheads="1"/>
              </p:cNvPicPr>
              <p:nvPr/>
            </p:nvPicPr>
            <p:blipFill>
              <a:blip r:embed="rId3"/>
              <a:srcRect/>
              <a:stretch>
                <a:fillRect/>
              </a:stretch>
            </p:blipFill>
            <p:spPr bwMode="auto">
              <a:xfrm>
                <a:off x="6323680" y="1120917"/>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用例</a:t>
            </a:r>
            <a:r>
              <a:rPr lang="en-US" altLang="zh-CN"/>
              <a:t>5</a:t>
            </a:r>
            <a:r>
              <a:rPr lang="zh-CN" altLang="en-US"/>
              <a:t>：制作登录页特效</a:t>
            </a:r>
            <a:r>
              <a:rPr lang="en-US" altLang="zh-CN"/>
              <a:t>2-2</a:t>
            </a:r>
            <a:endParaRPr lang="en-US" altLang="zh-CN"/>
          </a:p>
        </p:txBody>
      </p:sp>
      <p:sp>
        <p:nvSpPr>
          <p:cNvPr id="506883" name="Rectangle 3"/>
          <p:cNvSpPr>
            <a:spLocks noGrp="1" noChangeArrowheads="1"/>
          </p:cNvSpPr>
          <p:nvPr>
            <p:ph idx="1"/>
          </p:nvPr>
        </p:nvSpPr>
        <p:spPr/>
        <p:txBody>
          <a:bodyPr/>
          <a:lstStyle/>
          <a:p>
            <a:r>
              <a:rPr lang="zh-CN" altLang="en-US"/>
              <a:t>单击提交表单验证表单输入内容，进行提示</a:t>
            </a:r>
            <a:endParaRPr lang="zh-CN" altLang="en-US"/>
          </a:p>
          <a:p>
            <a:r>
              <a:rPr lang="zh-CN" altLang="en-US"/>
              <a:t>页面特效与需求一致</a:t>
            </a:r>
            <a:endParaRPr lang="zh-CN" altLang="en-US"/>
          </a:p>
        </p:txBody>
      </p:sp>
      <p:sp>
        <p:nvSpPr>
          <p:cNvPr id="13"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57" name="组合 55"/>
          <p:cNvGrpSpPr/>
          <p:nvPr/>
        </p:nvGrpSpPr>
        <p:grpSpPr bwMode="auto">
          <a:xfrm>
            <a:off x="335218" y="1052195"/>
            <a:ext cx="1597405" cy="455613"/>
            <a:chOff x="4692280" y="5214950"/>
            <a:chExt cx="1596787" cy="455628"/>
          </a:xfrm>
        </p:grpSpPr>
        <p:pic>
          <p:nvPicPr>
            <p:cNvPr id="58" name="Picture 9" descr="E:\设计\06-2018\前端5.0PPT\测试.png测试"/>
            <p:cNvPicPr>
              <a:picLocks noChangeAspect="1" noChangeArrowheads="1"/>
            </p:cNvPicPr>
            <p:nvPr/>
          </p:nvPicPr>
          <p:blipFill>
            <a:blip r:embed="rId1"/>
            <a:srcRect/>
            <a:stretch>
              <a:fillRect/>
            </a:stretch>
          </p:blipFill>
          <p:spPr bwMode="auto">
            <a:xfrm>
              <a:off x="4692280" y="5214950"/>
              <a:ext cx="455119" cy="45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44"/>
            <p:cNvSpPr txBox="1"/>
            <p:nvPr/>
          </p:nvSpPr>
          <p:spPr>
            <a:xfrm>
              <a:off x="5071925" y="5241939"/>
              <a:ext cx="1217142" cy="401650"/>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功能测试</a:t>
              </a:r>
              <a:endParaRPr lang="zh-CN" altLang="en-US" sz="2000" b="1" dirty="0">
                <a:latin typeface="黑体" panose="02010609060101010101" pitchFamily="49" charset="-122"/>
                <a:ea typeface="黑体" panose="02010609060101010101" pitchFamily="49" charset="-122"/>
              </a:endParaRPr>
            </a:p>
          </p:txBody>
        </p:sp>
      </p:grpSp>
      <p:grpSp>
        <p:nvGrpSpPr>
          <p:cNvPr id="2" name="组合 1"/>
          <p:cNvGrpSpPr/>
          <p:nvPr/>
        </p:nvGrpSpPr>
        <p:grpSpPr>
          <a:xfrm>
            <a:off x="3884295" y="5462270"/>
            <a:ext cx="4423410" cy="500380"/>
            <a:chOff x="1488" y="2633"/>
            <a:chExt cx="6966" cy="788"/>
          </a:xfrm>
        </p:grpSpPr>
        <p:sp>
          <p:nvSpPr>
            <p:cNvPr id="5" name="圆角矩形 4"/>
            <p:cNvSpPr/>
            <p:nvPr/>
          </p:nvSpPr>
          <p:spPr>
            <a:xfrm>
              <a:off x="1488" y="2633"/>
              <a:ext cx="6966" cy="78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C77A"/>
                </a:solidFill>
              </a:endParaRPr>
            </a:p>
          </p:txBody>
        </p:sp>
        <p:sp>
          <p:nvSpPr>
            <p:cNvPr id="6" name="文本框 5"/>
            <p:cNvSpPr txBox="1"/>
            <p:nvPr/>
          </p:nvSpPr>
          <p:spPr>
            <a:xfrm>
              <a:off x="2438" y="2705"/>
              <a:ext cx="5201" cy="628"/>
            </a:xfrm>
            <a:prstGeom prst="rect">
              <a:avLst/>
            </a:prstGeom>
            <a:noFill/>
          </p:spPr>
          <p:txBody>
            <a:bodyPr wrap="none" rtlCol="0">
              <a:spAutoFit/>
            </a:bodyPr>
            <a:p>
              <a:pPr algn="l"/>
              <a:r>
                <a:rPr sz="2000" b="1">
                  <a:solidFill>
                    <a:srgbClr val="00C77A"/>
                  </a:solidFill>
                  <a:latin typeface="微软雅黑" panose="020B0503020204020204" pitchFamily="34" charset="-122"/>
                  <a:ea typeface="微软雅黑" panose="020B0503020204020204" pitchFamily="34" charset="-122"/>
                </a:rPr>
                <a:t>演示案例：</a:t>
              </a:r>
              <a:r>
                <a:rPr lang="en-US" sz="2000" b="1">
                  <a:solidFill>
                    <a:srgbClr val="00C77A"/>
                  </a:solidFill>
                  <a:latin typeface="微软雅黑" panose="020B0503020204020204" pitchFamily="34" charset="-122"/>
                  <a:ea typeface="微软雅黑" panose="020B0503020204020204" pitchFamily="34" charset="-122"/>
                </a:rPr>
                <a:t>loadpage</a:t>
              </a:r>
              <a:r>
                <a:rPr sz="2000" b="1">
                  <a:solidFill>
                    <a:srgbClr val="00C77A"/>
                  </a:solidFill>
                  <a:latin typeface="微软雅黑" panose="020B0503020204020204" pitchFamily="34" charset="-122"/>
                  <a:ea typeface="微软雅黑" panose="020B0503020204020204" pitchFamily="34" charset="-122"/>
                </a:rPr>
                <a:t>.html</a:t>
              </a:r>
              <a:endParaRPr sz="2000" b="1">
                <a:solidFill>
                  <a:srgbClr val="00C77A"/>
                </a:solidFill>
                <a:latin typeface="微软雅黑" panose="020B0503020204020204" pitchFamily="34" charset="-122"/>
                <a:ea typeface="微软雅黑" panose="020B0503020204020204" pitchFamily="34" charset="-122"/>
              </a:endParaRPr>
            </a:p>
          </p:txBody>
        </p:sp>
        <p:grpSp>
          <p:nvGrpSpPr>
            <p:cNvPr id="63" name="组合 67"/>
            <p:cNvGrpSpPr/>
            <p:nvPr/>
          </p:nvGrpSpPr>
          <p:grpSpPr bwMode="auto">
            <a:xfrm>
              <a:off x="1688" y="2670"/>
              <a:ext cx="1134" cy="737"/>
              <a:chOff x="6071563" y="1169812"/>
              <a:chExt cx="720153" cy="467999"/>
            </a:xfrm>
          </p:grpSpPr>
          <p:pic>
            <p:nvPicPr>
              <p:cNvPr id="64" name="Picture 13" descr="E:\设计\06-2018\前端5.0PPT\辅导.png辅导"/>
              <p:cNvPicPr>
                <a:picLocks noChangeAspect="1" noChangeArrowheads="1"/>
              </p:cNvPicPr>
              <p:nvPr/>
            </p:nvPicPr>
            <p:blipFill>
              <a:blip r:embed="rId2"/>
              <a:srcRect/>
              <a:stretch>
                <a:fillRect/>
              </a:stretch>
            </p:blipFill>
            <p:spPr bwMode="auto">
              <a:xfrm>
                <a:off x="6071563" y="116981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p>
                <a:pPr>
                  <a:defRPr/>
                </a:pPr>
                <a:endParaRPr lang="zh-CN" altLang="en-US" sz="2000" b="1" dirty="0">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t>共性问题集中讲解</a:t>
            </a:r>
          </a:p>
        </p:txBody>
      </p:sp>
      <p:sp>
        <p:nvSpPr>
          <p:cNvPr id="25604" name="内容占位符 2"/>
          <p:cNvSpPr>
            <a:spLocks noGrp="1"/>
          </p:cNvSpPr>
          <p:nvPr>
            <p:ph idx="1"/>
          </p:nvPr>
        </p:nvSpPr>
        <p:spPr/>
        <p:txBody>
          <a:bodyPr/>
          <a:lstStyle/>
          <a:p>
            <a:r>
              <a:rPr lang="zh-CN" altLang="en-US"/>
              <a:t>常见问题及解决办法</a:t>
            </a:r>
            <a:endParaRPr lang="zh-CN" altLang="en-US"/>
          </a:p>
          <a:p>
            <a:r>
              <a:rPr lang="zh-CN" altLang="en-US"/>
              <a:t>代码规范问题</a:t>
            </a:r>
            <a:endParaRPr lang="zh-CN" altLang="en-US"/>
          </a:p>
          <a:p>
            <a:r>
              <a:rPr lang="zh-CN" altLang="en-US"/>
              <a:t>调试技巧</a:t>
            </a:r>
            <a:endParaRPr lang="zh-CN" altLang="en-US"/>
          </a:p>
          <a:p>
            <a:endParaRPr lang="zh-CN" altLang="en-US"/>
          </a:p>
          <a:p>
            <a:endParaRPr lang="zh-CN" altLang="en-US" dirty="0"/>
          </a:p>
        </p:txBody>
      </p:sp>
      <p:sp>
        <p:nvSpPr>
          <p:cNvPr id="24"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grpSp>
        <p:nvGrpSpPr>
          <p:cNvPr id="3" name="组合 2"/>
          <p:cNvGrpSpPr/>
          <p:nvPr/>
        </p:nvGrpSpPr>
        <p:grpSpPr>
          <a:xfrm>
            <a:off x="3433445" y="3590290"/>
            <a:ext cx="5363845" cy="1323340"/>
            <a:chOff x="4789" y="4099"/>
            <a:chExt cx="8447" cy="2084"/>
          </a:xfrm>
        </p:grpSpPr>
        <p:sp>
          <p:nvSpPr>
            <p:cNvPr id="11" name="矩形 10"/>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p>
              <a:pPr algn="ctr" eaLnBrk="0" fontAlgn="auto" hangingPunct="0">
                <a:spcAft>
                  <a:spcPts val="0"/>
                </a:spcAft>
                <a:defRPr/>
              </a:pPr>
              <a:r>
                <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endParaRPr lang="zh-CN" altLang="en-US" sz="3200" b="1" kern="0" spc="3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项目总结</a:t>
            </a:r>
            <a:endParaRPr lang="zh-CN" altLang="en-US" dirty="0"/>
          </a:p>
        </p:txBody>
      </p:sp>
      <p:sp>
        <p:nvSpPr>
          <p:cNvPr id="3" name="内容占位符 2"/>
          <p:cNvSpPr>
            <a:spLocks noGrp="1"/>
          </p:cNvSpPr>
          <p:nvPr>
            <p:ph idx="1"/>
          </p:nvPr>
        </p:nvSpPr>
        <p:spPr/>
        <p:txBody>
          <a:bodyPr/>
          <a:lstStyle/>
          <a:p>
            <a:r>
              <a:rPr lang="zh-CN" altLang="en-US"/>
              <a:t>讲解要点</a:t>
            </a:r>
            <a:endParaRPr lang="zh-CN" altLang="en-US"/>
          </a:p>
          <a:p>
            <a:pPr lvl="1"/>
            <a:r>
              <a:rPr lang="zh-CN" altLang="en-US"/>
              <a:t>完成情况、技能总结、经验分享、项目收获</a:t>
            </a:r>
            <a:endParaRPr lang="zh-CN" altLang="en-US"/>
          </a:p>
          <a:p>
            <a:r>
              <a:rPr lang="zh-CN" altLang="en-US"/>
              <a:t>表达要求</a:t>
            </a:r>
            <a:endParaRPr lang="zh-CN" altLang="en-US"/>
          </a:p>
          <a:p>
            <a:pPr lvl="1"/>
            <a:r>
              <a:rPr lang="zh-CN" altLang="en-US"/>
              <a:t>清晰流畅、有条理、重点突出</a:t>
            </a:r>
            <a:endParaRPr lang="zh-CN" altLang="en-US"/>
          </a:p>
          <a:p>
            <a:endParaRPr lang="zh-CN" altLang="en-US" dirty="0"/>
          </a:p>
        </p:txBody>
      </p:sp>
      <p:grpSp>
        <p:nvGrpSpPr>
          <p:cNvPr id="35" name="组合 74"/>
          <p:cNvGrpSpPr/>
          <p:nvPr/>
        </p:nvGrpSpPr>
        <p:grpSpPr bwMode="auto">
          <a:xfrm>
            <a:off x="277266" y="1088390"/>
            <a:ext cx="1502957" cy="414338"/>
            <a:chOff x="857630" y="5119828"/>
            <a:chExt cx="1502347" cy="414341"/>
          </a:xfrm>
        </p:grpSpPr>
        <p:pic>
          <p:nvPicPr>
            <p:cNvPr id="37" name="Picture 2" descr="E:\设计\06-2018\前端5.0PPT\作品展示.png作品展示"/>
            <p:cNvPicPr>
              <a:picLocks noChangeAspect="1" noChangeArrowheads="1"/>
            </p:cNvPicPr>
            <p:nvPr/>
          </p:nvPicPr>
          <p:blipFill>
            <a:blip r:embed="rId1"/>
            <a:srcRect/>
            <a:stretch>
              <a:fillRect/>
            </a:stretch>
          </p:blipFill>
          <p:spPr bwMode="auto">
            <a:xfrm>
              <a:off x="857630" y="5125226"/>
              <a:ext cx="408139" cy="40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2"/>
            <p:cNvSpPr txBox="1"/>
            <p:nvPr/>
          </p:nvSpPr>
          <p:spPr>
            <a:xfrm>
              <a:off x="1142858" y="5119828"/>
              <a:ext cx="1217119" cy="400053"/>
            </a:xfrm>
            <a:prstGeom prst="rect">
              <a:avLst/>
            </a:prstGeom>
            <a:noFill/>
            <a:effectLst>
              <a:outerShdw blurRad="25400" dist="12700" dir="5400000" algn="t" rotWithShape="0">
                <a:prstClr val="black">
                  <a:alpha val="40000"/>
                </a:prstClr>
              </a:outerShdw>
            </a:effectLst>
          </p:spPr>
          <p:txBody>
            <a:bodyPr wrap="none">
              <a:spAutoFit/>
            </a:bodyPr>
            <a:p>
              <a:pPr>
                <a:defRPr/>
              </a:pPr>
              <a:r>
                <a:rPr lang="zh-CN" altLang="en-US" sz="2000" b="1" dirty="0">
                  <a:latin typeface="黑体" panose="02010609060101010101" pitchFamily="49" charset="-122"/>
                  <a:ea typeface="黑体" panose="02010609060101010101" pitchFamily="49" charset="-122"/>
                </a:rPr>
                <a:t>作品展示</a:t>
              </a:r>
              <a:endParaRPr lang="zh-CN" altLang="en-US" sz="2000" b="1" dirty="0">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a:t>训练的技能点</a:t>
            </a:r>
            <a:r>
              <a:rPr lang="en-US" altLang="zh-CN"/>
              <a:t>2-2</a:t>
            </a:r>
            <a:endParaRPr lang="en-US" altLang="zh-CN"/>
          </a:p>
        </p:txBody>
      </p:sp>
      <p:sp>
        <p:nvSpPr>
          <p:cNvPr id="4099" name="Rectangle 3"/>
          <p:cNvSpPr>
            <a:spLocks noGrp="1" noChangeArrowheads="1"/>
          </p:cNvSpPr>
          <p:nvPr>
            <p:ph idx="1"/>
          </p:nvPr>
        </p:nvSpPr>
        <p:spPr/>
        <p:txBody>
          <a:bodyPr/>
          <a:lstStyle/>
          <a:p>
            <a:r>
              <a:rPr lang="zh-CN" altLang="en-US" sz="2800"/>
              <a:t>使用</a:t>
            </a:r>
            <a:r>
              <a:rPr lang="en-US" altLang="zh-CN" sz="2800"/>
              <a:t>HTML5</a:t>
            </a:r>
            <a:r>
              <a:rPr lang="zh-CN" altLang="en-US" sz="2800"/>
              <a:t>验证表单内容</a:t>
            </a:r>
            <a:endParaRPr lang="zh-CN" altLang="en-US" sz="2800"/>
          </a:p>
          <a:p>
            <a:r>
              <a:rPr lang="zh-CN" altLang="en-US" sz="2800"/>
              <a:t>使用正则表达式匹配表单</a:t>
            </a:r>
            <a:endParaRPr lang="zh-CN" altLang="en-US" sz="2800"/>
          </a:p>
          <a:p>
            <a:r>
              <a:rPr lang="zh-CN" altLang="en-US" sz="2800"/>
              <a:t>使用</a:t>
            </a:r>
            <a:r>
              <a:rPr lang="en-US" altLang="zh-CN" sz="2800"/>
              <a:t>alert( )</a:t>
            </a:r>
            <a:r>
              <a:rPr lang="zh-CN" altLang="en-US" sz="2800"/>
              <a:t>方法弹出提示信息</a:t>
            </a:r>
            <a:endParaRPr lang="zh-CN" altLang="en-US" sz="2800"/>
          </a:p>
          <a:p>
            <a:r>
              <a:rPr lang="zh-CN" altLang="en-US" sz="2800"/>
              <a:t>使用定时函数</a:t>
            </a:r>
            <a:r>
              <a:rPr lang="en-US" altLang="zh-CN" sz="2800"/>
              <a:t>setTimeout( )</a:t>
            </a:r>
            <a:r>
              <a:rPr lang="zh-CN" altLang="en-US" sz="2800"/>
              <a:t>方法或</a:t>
            </a:r>
            <a:r>
              <a:rPr lang="en-US" altLang="zh-CN" sz="2800"/>
              <a:t>setInterval( )</a:t>
            </a:r>
            <a:r>
              <a:rPr lang="zh-CN" altLang="en-US" sz="2800"/>
              <a:t>方法实现轮换广告和循环滚动效果使用数组和</a:t>
            </a:r>
            <a:r>
              <a:rPr lang="en-US" altLang="zh-CN" sz="2800"/>
              <a:t>jQuery </a:t>
            </a:r>
            <a:r>
              <a:rPr lang="zh-CN" altLang="en-US" sz="2800"/>
              <a:t>动态地创建</a:t>
            </a:r>
            <a:r>
              <a:rPr lang="en-US" altLang="zh-CN" sz="2800"/>
              <a:t>DOM</a:t>
            </a:r>
            <a:r>
              <a:rPr lang="zh-CN" altLang="en-US" sz="2800"/>
              <a:t>，实现级联效果</a:t>
            </a:r>
            <a:endParaRPr lang="zh-CN" altLang="en-US" sz="2800"/>
          </a:p>
        </p:txBody>
      </p:sp>
      <p:sp>
        <p:nvSpPr>
          <p:cNvPr id="12"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Grp="1" noChangeArrowheads="1"/>
          </p:cNvSpPr>
          <p:nvPr>
            <p:ph type="title"/>
          </p:nvPr>
        </p:nvSpPr>
        <p:spPr/>
        <p:txBody>
          <a:bodyPr/>
          <a:lstStyle/>
          <a:p>
            <a:r>
              <a:rPr lang="zh-CN" altLang="en-US"/>
              <a:t>任务描述</a:t>
            </a:r>
            <a:endParaRPr lang="zh-CN" altLang="en-US"/>
          </a:p>
        </p:txBody>
      </p:sp>
      <p:sp>
        <p:nvSpPr>
          <p:cNvPr id="481282" name="Rectangle 2"/>
          <p:cNvSpPr>
            <a:spLocks noGrp="1" noChangeArrowheads="1"/>
          </p:cNvSpPr>
          <p:nvPr>
            <p:ph idx="1"/>
          </p:nvPr>
        </p:nvSpPr>
        <p:spPr/>
        <p:txBody>
          <a:bodyPr/>
          <a:lstStyle/>
          <a:p>
            <a:r>
              <a:rPr lang="zh-CN" altLang="en-US"/>
              <a:t>制作</a:t>
            </a:r>
            <a:r>
              <a:rPr lang="en-US" altLang="zh-CN"/>
              <a:t>1</a:t>
            </a:r>
            <a:r>
              <a:rPr lang="zh-CN" altLang="en-US"/>
              <a:t>号店网站网页特效</a:t>
            </a:r>
            <a:endParaRPr lang="zh-CN" altLang="en-US"/>
          </a:p>
          <a:p>
            <a:pPr lvl="1"/>
            <a:r>
              <a:rPr lang="zh-CN" altLang="en-US"/>
              <a:t>首页特效</a:t>
            </a:r>
            <a:endParaRPr lang="zh-CN" altLang="en-US"/>
          </a:p>
          <a:p>
            <a:pPr lvl="1"/>
            <a:r>
              <a:rPr lang="zh-CN" altLang="en-US"/>
              <a:t>搜索列表页特效</a:t>
            </a:r>
            <a:endParaRPr lang="zh-CN" altLang="en-US"/>
          </a:p>
          <a:p>
            <a:pPr lvl="1"/>
            <a:r>
              <a:rPr lang="zh-CN" altLang="en-US"/>
              <a:t>商品详情页特效</a:t>
            </a:r>
            <a:endParaRPr lang="zh-CN" altLang="en-US"/>
          </a:p>
          <a:p>
            <a:pPr lvl="1"/>
            <a:r>
              <a:rPr lang="zh-CN" altLang="en-US"/>
              <a:t>注册页特效</a:t>
            </a:r>
            <a:endParaRPr lang="zh-CN" altLang="en-US"/>
          </a:p>
          <a:p>
            <a:pPr lvl="1"/>
            <a:r>
              <a:rPr lang="zh-CN" altLang="en-US"/>
              <a:t>登录页特效</a:t>
            </a:r>
            <a:endParaRPr lang="zh-CN" altLang="en-US"/>
          </a:p>
        </p:txBody>
      </p:sp>
      <p:pic>
        <p:nvPicPr>
          <p:cNvPr id="3" name="Picture 2" descr="图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88723" y="380400"/>
            <a:ext cx="2520280" cy="58151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图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1640" y="474345"/>
            <a:ext cx="2637155" cy="55867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图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1844" y="578644"/>
            <a:ext cx="1269390" cy="57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9" name="Picture 5" descr="图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2920876"/>
            <a:ext cx="5645168" cy="29523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图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368" y="3136900"/>
            <a:ext cx="5435600" cy="29241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481282">
                                            <p:txEl>
                                              <p:pRg st="1" end="1"/>
                                            </p:txEl>
                                          </p:spTgt>
                                        </p:tgtEl>
                                        <p:attrNameLst>
                                          <p:attrName>style.color</p:attrName>
                                        </p:attrNameLst>
                                      </p:cBhvr>
                                      <p:to>
                                        <a:srgbClr val="FF0000"/>
                                      </p:to>
                                    </p:animClr>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0"/>
                            </p:stCondLst>
                            <p:childTnLst>
                              <p:par>
                                <p:cTn id="16" presetID="3" presetClass="emph" presetSubtype="2" fill="hold" nodeType="afterEffect">
                                  <p:stCondLst>
                                    <p:cond delay="0"/>
                                  </p:stCondLst>
                                  <p:childTnLst>
                                    <p:animClr clrSpc="rgb" dir="cw">
                                      <p:cBhvr override="childStyle">
                                        <p:cTn id="17" dur="1000" fill="hold"/>
                                        <p:tgtEl>
                                          <p:spTgt spid="481282">
                                            <p:txEl>
                                              <p:pRg st="2" end="2"/>
                                            </p:txEl>
                                          </p:spTgt>
                                        </p:tgtEl>
                                        <p:attrNameLst>
                                          <p:attrName>style.color</p:attrName>
                                        </p:attrNameLst>
                                      </p:cBhvr>
                                      <p:to>
                                        <a:srgbClr val="FF0000"/>
                                      </p:to>
                                    </p:animClr>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par>
                          <p:cTn id="26" fill="hold">
                            <p:stCondLst>
                              <p:cond delay="0"/>
                            </p:stCondLst>
                            <p:childTnLst>
                              <p:par>
                                <p:cTn id="27" presetID="3" presetClass="emph" presetSubtype="2" fill="hold" nodeType="afterEffect">
                                  <p:stCondLst>
                                    <p:cond delay="0"/>
                                  </p:stCondLst>
                                  <p:childTnLst>
                                    <p:animClr clrSpc="rgb" dir="cw">
                                      <p:cBhvr override="childStyle">
                                        <p:cTn id="28" dur="1000" fill="hold"/>
                                        <p:tgtEl>
                                          <p:spTgt spid="481282">
                                            <p:txEl>
                                              <p:pRg st="3" end="3"/>
                                            </p:txEl>
                                          </p:spTgt>
                                        </p:tgtEl>
                                        <p:attrNameLst>
                                          <p:attrName>style.color</p:attrName>
                                        </p:attrNameLst>
                                      </p:cBhvr>
                                      <p:to>
                                        <a:srgbClr val="FF0000"/>
                                      </p:to>
                                    </p:animClr>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0"/>
                            </p:stCondLst>
                            <p:childTnLst>
                              <p:par>
                                <p:cTn id="38" presetID="3" presetClass="emph" presetSubtype="2" fill="hold" nodeType="afterEffect">
                                  <p:stCondLst>
                                    <p:cond delay="0"/>
                                  </p:stCondLst>
                                  <p:childTnLst>
                                    <p:animClr clrSpc="rgb" dir="cw">
                                      <p:cBhvr override="childStyle">
                                        <p:cTn id="39" dur="1000" fill="hold"/>
                                        <p:tgtEl>
                                          <p:spTgt spid="481282">
                                            <p:txEl>
                                              <p:pRg st="4" end="4"/>
                                            </p:txEl>
                                          </p:spTgt>
                                        </p:tgtEl>
                                        <p:attrNameLst>
                                          <p:attrName>style.color</p:attrName>
                                        </p:attrNameLst>
                                      </p:cBhvr>
                                      <p:to>
                                        <a:srgbClr val="FF0000"/>
                                      </p:to>
                                    </p:animClr>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wipe(left)">
                                      <p:cBhvr>
                                        <p:cTn id="43" dur="500"/>
                                        <p:tgtEl>
                                          <p:spTgt spid="102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029"/>
                                        </p:tgtEl>
                                        <p:attrNameLst>
                                          <p:attrName>style.visibility</p:attrName>
                                        </p:attrNameLst>
                                      </p:cBhvr>
                                      <p:to>
                                        <p:strVal val="hidden"/>
                                      </p:to>
                                    </p:set>
                                  </p:childTnLst>
                                </p:cTn>
                              </p:par>
                            </p:childTnLst>
                          </p:cTn>
                        </p:par>
                        <p:par>
                          <p:cTn id="48" fill="hold">
                            <p:stCondLst>
                              <p:cond delay="0"/>
                            </p:stCondLst>
                            <p:childTnLst>
                              <p:par>
                                <p:cTn id="49" presetID="3" presetClass="emph" presetSubtype="2" fill="hold" nodeType="afterEffect">
                                  <p:stCondLst>
                                    <p:cond delay="0"/>
                                  </p:stCondLst>
                                  <p:childTnLst>
                                    <p:animClr clrSpc="rgb" dir="cw">
                                      <p:cBhvr override="childStyle">
                                        <p:cTn id="50" dur="1000" fill="hold"/>
                                        <p:tgtEl>
                                          <p:spTgt spid="481282">
                                            <p:txEl>
                                              <p:pRg st="5" end="5"/>
                                            </p:txEl>
                                          </p:spTgt>
                                        </p:tgtEl>
                                        <p:attrNameLst>
                                          <p:attrName>style.color</p:attrName>
                                        </p:attrNameLst>
                                      </p:cBhvr>
                                      <p:to>
                                        <a:srgbClr val="FF0000"/>
                                      </p:to>
                                    </p:animClr>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a:t>问题分析</a:t>
            </a:r>
            <a:r>
              <a:rPr lang="en-US" altLang="zh-CN"/>
              <a:t>1</a:t>
            </a:r>
            <a:r>
              <a:rPr lang="zh-CN" altLang="en-US"/>
              <a:t>：整体开发思路</a:t>
            </a:r>
            <a:endParaRPr lang="zh-CN" altLang="en-US"/>
          </a:p>
        </p:txBody>
      </p:sp>
      <p:sp>
        <p:nvSpPr>
          <p:cNvPr id="17411" name="内容占位符 2"/>
          <p:cNvSpPr>
            <a:spLocks noGrp="1"/>
          </p:cNvSpPr>
          <p:nvPr>
            <p:ph idx="1"/>
          </p:nvPr>
        </p:nvSpPr>
        <p:spPr/>
        <p:txBody>
          <a:bodyPr/>
          <a:lstStyle/>
          <a:p>
            <a:r>
              <a:rPr lang="zh-CN" altLang="en-US"/>
              <a:t>网页特效制作顺序</a:t>
            </a:r>
            <a:endParaRPr lang="zh-CN" altLang="en-US"/>
          </a:p>
          <a:p>
            <a:pPr lvl="1"/>
            <a:r>
              <a:rPr lang="zh-CN" altLang="en-US"/>
              <a:t>首页特效</a:t>
            </a:r>
            <a:endParaRPr lang="zh-CN" altLang="en-US"/>
          </a:p>
          <a:p>
            <a:pPr lvl="1"/>
            <a:r>
              <a:rPr lang="zh-CN" altLang="en-US"/>
              <a:t>搜索列表页特效</a:t>
            </a:r>
            <a:endParaRPr lang="zh-CN" altLang="en-US"/>
          </a:p>
          <a:p>
            <a:pPr lvl="1"/>
            <a:r>
              <a:rPr lang="zh-CN" altLang="en-US"/>
              <a:t>商品详</a:t>
            </a:r>
            <a:r>
              <a:rPr lang="zh-CN" altLang="zh-CN"/>
              <a:t>情</a:t>
            </a:r>
            <a:r>
              <a:rPr lang="zh-CN" altLang="en-US"/>
              <a:t>页特效</a:t>
            </a:r>
            <a:endParaRPr lang="zh-CN" altLang="en-US"/>
          </a:p>
          <a:p>
            <a:pPr lvl="1"/>
            <a:r>
              <a:rPr lang="zh-CN" altLang="zh-CN"/>
              <a:t>登录页</a:t>
            </a:r>
            <a:r>
              <a:rPr lang="zh-CN" altLang="en-US"/>
              <a:t>特效</a:t>
            </a:r>
            <a:endParaRPr lang="zh-CN" altLang="en-US"/>
          </a:p>
          <a:p>
            <a:pPr lvl="1"/>
            <a:r>
              <a:rPr lang="zh-CN" altLang="en-US"/>
              <a:t>注册页特效</a:t>
            </a:r>
            <a:endParaRPr lang="zh-CN" altLang="en-US"/>
          </a:p>
        </p:txBody>
      </p:sp>
      <p:sp>
        <p:nvSpPr>
          <p:cNvPr id="6"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问题分析</a:t>
            </a:r>
            <a:r>
              <a:rPr lang="en-US" altLang="zh-CN"/>
              <a:t>2</a:t>
            </a:r>
            <a:r>
              <a:rPr lang="zh-CN" altLang="en-US"/>
              <a:t>：表单验证</a:t>
            </a:r>
            <a:endParaRPr lang="zh-CN" altLang="en-US"/>
          </a:p>
        </p:txBody>
      </p:sp>
      <p:sp>
        <p:nvSpPr>
          <p:cNvPr id="3" name="内容占位符 2"/>
          <p:cNvSpPr>
            <a:spLocks noGrp="1"/>
          </p:cNvSpPr>
          <p:nvPr>
            <p:ph idx="1"/>
          </p:nvPr>
        </p:nvSpPr>
        <p:spPr/>
        <p:txBody>
          <a:bodyPr/>
          <a:lstStyle/>
          <a:p>
            <a:r>
              <a:rPr lang="zh-CN" altLang="en-US"/>
              <a:t>表单验证</a:t>
            </a:r>
            <a:endParaRPr lang="zh-CN" altLang="en-US"/>
          </a:p>
          <a:p>
            <a:pPr lvl="1"/>
            <a:r>
              <a:rPr lang="zh-CN" altLang="en-US"/>
              <a:t>使用</a:t>
            </a:r>
            <a:r>
              <a:rPr lang="en-US" altLang="zh-CN"/>
              <a:t>HTML5</a:t>
            </a:r>
            <a:r>
              <a:rPr lang="zh-CN" altLang="en-US"/>
              <a:t>新增属性验证表单</a:t>
            </a:r>
            <a:endParaRPr lang="zh-CN" altLang="en-US"/>
          </a:p>
          <a:p>
            <a:pPr lvl="1"/>
            <a:r>
              <a:rPr lang="zh-CN" altLang="en-US"/>
              <a:t>使用</a:t>
            </a:r>
            <a:r>
              <a:rPr lang="en-US" altLang="zh-CN"/>
              <a:t>validity</a:t>
            </a:r>
            <a:r>
              <a:rPr lang="zh-CN" altLang="en-US"/>
              <a:t>属性实现表单提示</a:t>
            </a:r>
            <a:endParaRPr lang="zh-CN" altLang="en-US"/>
          </a:p>
        </p:txBody>
      </p:sp>
      <p:sp>
        <p:nvSpPr>
          <p:cNvPr id="6"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问题分析</a:t>
            </a:r>
            <a:r>
              <a:rPr lang="en-US" altLang="zh-CN"/>
              <a:t>3</a:t>
            </a:r>
            <a:r>
              <a:rPr lang="zh-CN" altLang="en-US"/>
              <a:t>：“快讯”商品滚动效果</a:t>
            </a:r>
            <a:endParaRPr lang="zh-CN" altLang="en-US"/>
          </a:p>
        </p:txBody>
      </p:sp>
      <p:sp>
        <p:nvSpPr>
          <p:cNvPr id="3" name="内容占位符 2"/>
          <p:cNvSpPr>
            <a:spLocks noGrp="1"/>
          </p:cNvSpPr>
          <p:nvPr>
            <p:ph idx="1"/>
          </p:nvPr>
        </p:nvSpPr>
        <p:spPr/>
        <p:txBody>
          <a:bodyPr/>
          <a:lstStyle/>
          <a:p>
            <a:r>
              <a:rPr lang="zh-CN" altLang="en-US"/>
              <a:t>使用</a:t>
            </a:r>
            <a:r>
              <a:rPr lang="en-US" altLang="zh-CN"/>
              <a:t>animate( )</a:t>
            </a:r>
            <a:r>
              <a:rPr lang="zh-CN" altLang="en-US"/>
              <a:t> 、</a:t>
            </a:r>
            <a:r>
              <a:rPr lang="en-US" altLang="zh-CN"/>
              <a:t>marginTop </a:t>
            </a:r>
            <a:r>
              <a:rPr lang="zh-CN" altLang="en-US"/>
              <a:t>、</a:t>
            </a:r>
            <a:r>
              <a:rPr lang="en-US" altLang="zh-CN"/>
              <a:t>setInterval( )</a:t>
            </a:r>
            <a:r>
              <a:rPr lang="zh-CN" altLang="en-US"/>
              <a:t>方法实现滚动效果</a:t>
            </a:r>
            <a:endParaRPr lang="zh-CN" altLang="en-US"/>
          </a:p>
        </p:txBody>
      </p:sp>
      <p:sp>
        <p:nvSpPr>
          <p:cNvPr id="6" name="AutoShape 15"/>
          <p:cNvSpPr>
            <a:spLocks noChangeArrowheads="1"/>
          </p:cNvSpPr>
          <p:nvPr/>
        </p:nvSpPr>
        <p:spPr bwMode="auto">
          <a:xfrm>
            <a:off x="1529715" y="2873375"/>
            <a:ext cx="7560945" cy="3329305"/>
          </a:xfrm>
          <a:prstGeom prst="roundRect">
            <a:avLst>
              <a:gd name="adj" fmla="val 72"/>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90000"/>
              </a:lnSpc>
              <a:buClr>
                <a:schemeClr val="folHlink"/>
              </a:buClr>
              <a:buSzPct val="60000"/>
              <a:buFont typeface="Wingdings" panose="05000000000000000000" pitchFamily="2" charset="2"/>
              <a:buNone/>
            </a:pPr>
            <a:r>
              <a:rPr lang="en-US" altLang="zh-CN" b="1" dirty="0" err="1">
                <a:solidFill>
                  <a:schemeClr val="accent5">
                    <a:lumMod val="10000"/>
                  </a:schemeClr>
                </a:solidFill>
                <a:latin typeface="+mn-lt"/>
                <a:ea typeface="黑体" panose="02010609060101010101" pitchFamily="49" charset="-122"/>
              </a:rPr>
              <a:t>var</a:t>
            </a:r>
            <a:r>
              <a:rPr lang="en-US" altLang="zh-CN" b="1" dirty="0">
                <a:solidFill>
                  <a:schemeClr val="accent5">
                    <a:lumMod val="10000"/>
                  </a:schemeClr>
                </a:solidFill>
                <a:latin typeface="+mn-lt"/>
                <a:ea typeface="黑体" panose="02010609060101010101" pitchFamily="49" charset="-122"/>
              </a:rPr>
              <a:t> interval=</a:t>
            </a:r>
            <a:r>
              <a:rPr lang="en-US" altLang="zh-CN" b="1" dirty="0" err="1">
                <a:solidFill>
                  <a:schemeClr val="accent5">
                    <a:lumMod val="10000"/>
                  </a:schemeClr>
                </a:solidFill>
                <a:latin typeface="+mn-lt"/>
                <a:ea typeface="黑体" panose="02010609060101010101" pitchFamily="49" charset="-122"/>
              </a:rPr>
              <a:t>setInterval</a:t>
            </a:r>
            <a:r>
              <a:rPr lang="en-US" altLang="zh-CN" b="1" dirty="0">
                <a:solidFill>
                  <a:schemeClr val="accent5">
                    <a:lumMod val="10000"/>
                  </a:schemeClr>
                </a:solidFill>
                <a:latin typeface="+mn-lt"/>
                <a:ea typeface="黑体" panose="02010609060101010101" pitchFamily="49" charset="-122"/>
              </a:rPr>
              <a:t>(function(){</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$("#express").children("li").first().</a:t>
            </a:r>
            <a:r>
              <a:rPr lang="en-US" altLang="zh-CN" b="1" dirty="0">
                <a:solidFill>
                  <a:srgbClr val="FF0000"/>
                </a:solidFill>
                <a:latin typeface="+mn-lt"/>
                <a:ea typeface="黑体" panose="02010609060101010101" pitchFamily="49" charset="-122"/>
              </a:rPr>
              <a:t>animate</a:t>
            </a:r>
            <a:r>
              <a:rPr lang="en-US" altLang="zh-CN" b="1" dirty="0">
                <a:solidFill>
                  <a:schemeClr val="accent5">
                    <a:lumMod val="10000"/>
                  </a:schemeClr>
                </a:solidFill>
                <a:latin typeface="+mn-lt"/>
                <a:ea typeface="黑体" panose="02010609060101010101" pitchFamily="49" charset="-122"/>
              </a:rPr>
              <a:t>(</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r>
              <a:rPr lang="en-US" altLang="zh-CN" b="1" dirty="0">
                <a:solidFill>
                  <a:srgbClr val="FF0000"/>
                </a:solidFill>
                <a:latin typeface="+mn-lt"/>
                <a:ea typeface="黑体" panose="02010609060101010101" pitchFamily="49" charset="-122"/>
              </a:rPr>
              <a:t>margin-top</a:t>
            </a:r>
            <a:r>
              <a:rPr lang="en-US" altLang="zh-CN" b="1" dirty="0">
                <a:solidFill>
                  <a:schemeClr val="accent5">
                    <a:lumMod val="10000"/>
                  </a:schemeClr>
                </a:solidFill>
                <a:latin typeface="+mn-lt"/>
                <a:ea typeface="黑体" panose="02010609060101010101" pitchFamily="49" charset="-122"/>
              </a:rPr>
              <a:t>":</a:t>
            </a:r>
            <a:r>
              <a:rPr lang="en-US" altLang="zh-CN" b="1" dirty="0" err="1">
                <a:solidFill>
                  <a:srgbClr val="FF0000"/>
                </a:solidFill>
                <a:latin typeface="+mn-lt"/>
                <a:ea typeface="黑体" panose="02010609060101010101" pitchFamily="49" charset="-122"/>
              </a:rPr>
              <a:t>marginTop</a:t>
            </a:r>
            <a:r>
              <a:rPr lang="en-US" altLang="zh-CN" b="1" dirty="0">
                <a:solidFill>
                  <a:srgbClr val="FF0000"/>
                </a:solidFill>
                <a:latin typeface="+mn-lt"/>
                <a:ea typeface="黑体" panose="02010609060101010101" pitchFamily="49" charset="-122"/>
              </a:rPr>
              <a:t>--</a:t>
            </a:r>
            <a:r>
              <a:rPr lang="en-US" altLang="zh-CN" b="1" dirty="0">
                <a:solidFill>
                  <a:schemeClr val="accent5">
                    <a:lumMod val="10000"/>
                  </a:schemeClr>
                </a:solidFill>
                <a:latin typeface="+mn-lt"/>
                <a:ea typeface="黑体" panose="02010609060101010101" pitchFamily="49" charset="-122"/>
              </a:rPr>
              <a:t>},0,</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function(){</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r>
              <a:rPr lang="en-US" altLang="zh-CN" b="1" dirty="0" err="1">
                <a:solidFill>
                  <a:schemeClr val="accent5">
                    <a:lumMod val="10000"/>
                  </a:schemeClr>
                </a:solidFill>
                <a:latin typeface="+mn-lt"/>
                <a:ea typeface="黑体" panose="02010609060101010101" pitchFamily="49" charset="-122"/>
              </a:rPr>
              <a:t>var</a:t>
            </a:r>
            <a:r>
              <a:rPr lang="en-US" altLang="zh-CN" b="1" dirty="0">
                <a:solidFill>
                  <a:schemeClr val="accent5">
                    <a:lumMod val="10000"/>
                  </a:schemeClr>
                </a:solidFill>
                <a:latin typeface="+mn-lt"/>
                <a:ea typeface="黑体" panose="02010609060101010101" pitchFamily="49" charset="-122"/>
              </a:rPr>
              <a:t> $first=$(this);</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if(!$first.is(":animated")){</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if((-</a:t>
            </a:r>
            <a:r>
              <a:rPr lang="en-US" altLang="zh-CN" b="1" dirty="0" err="1">
                <a:solidFill>
                  <a:schemeClr val="accent5">
                    <a:lumMod val="10000"/>
                  </a:schemeClr>
                </a:solidFill>
                <a:latin typeface="+mn-lt"/>
                <a:ea typeface="黑体" panose="02010609060101010101" pitchFamily="49" charset="-122"/>
              </a:rPr>
              <a:t>marginTop</a:t>
            </a:r>
            <a:r>
              <a:rPr lang="en-US" altLang="zh-CN" b="1" dirty="0">
                <a:solidFill>
                  <a:schemeClr val="accent5">
                    <a:lumMod val="10000"/>
                  </a:schemeClr>
                </a:solidFill>
                <a:latin typeface="+mn-lt"/>
                <a:ea typeface="黑体" panose="02010609060101010101" pitchFamily="49" charset="-122"/>
              </a:rPr>
              <a:t>)&gt;$</a:t>
            </a:r>
            <a:r>
              <a:rPr lang="en-US" altLang="zh-CN" b="1" dirty="0" err="1">
                <a:solidFill>
                  <a:schemeClr val="accent5">
                    <a:lumMod val="10000"/>
                  </a:schemeClr>
                </a:solidFill>
                <a:latin typeface="+mn-lt"/>
                <a:ea typeface="黑体" panose="02010609060101010101" pitchFamily="49" charset="-122"/>
              </a:rPr>
              <a:t>first.height</a:t>
            </a:r>
            <a:r>
              <a:rPr lang="en-US" altLang="zh-CN" b="1" dirty="0">
                <a:solidFill>
                  <a:schemeClr val="accent5">
                    <a:lumMod val="10000"/>
                  </a:schemeClr>
                </a:solidFill>
                <a:latin typeface="+mn-lt"/>
                <a:ea typeface="黑体" panose="02010609060101010101" pitchFamily="49" charset="-122"/>
              </a:rPr>
              <a:t>()){</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$first.css({"margin-top":0}).</a:t>
            </a:r>
            <a:r>
              <a:rPr lang="en-US" altLang="zh-CN" b="1" dirty="0" err="1">
                <a:solidFill>
                  <a:schemeClr val="accent5">
                    <a:lumMod val="10000"/>
                  </a:schemeClr>
                </a:solidFill>
                <a:latin typeface="+mn-lt"/>
                <a:ea typeface="黑体" panose="02010609060101010101" pitchFamily="49" charset="-122"/>
              </a:rPr>
              <a:t>appendTo</a:t>
            </a:r>
            <a:r>
              <a:rPr lang="en-US" altLang="zh-CN" b="1" dirty="0">
                <a:solidFill>
                  <a:schemeClr val="accent5">
                    <a:lumMod val="10000"/>
                  </a:schemeClr>
                </a:solidFill>
                <a:latin typeface="+mn-lt"/>
                <a:ea typeface="黑体" panose="02010609060101010101" pitchFamily="49" charset="-122"/>
              </a:rPr>
              <a:t>($("#express"));</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r>
              <a:rPr lang="en-US" altLang="zh-CN" b="1" dirty="0" err="1">
                <a:solidFill>
                  <a:schemeClr val="accent5">
                    <a:lumMod val="10000"/>
                  </a:schemeClr>
                </a:solidFill>
                <a:latin typeface="+mn-lt"/>
                <a:ea typeface="黑体" panose="02010609060101010101" pitchFamily="49" charset="-122"/>
              </a:rPr>
              <a:t>marginTop</a:t>
            </a:r>
            <a:r>
              <a:rPr lang="en-US" altLang="zh-CN" b="1" dirty="0">
                <a:solidFill>
                  <a:schemeClr val="accent5">
                    <a:lumMod val="10000"/>
                  </a:schemeClr>
                </a:solidFill>
                <a:latin typeface="+mn-lt"/>
                <a:ea typeface="黑体" panose="02010609060101010101" pitchFamily="49" charset="-122"/>
              </a:rPr>
              <a:t>=0;</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    });</a:t>
            </a:r>
            <a:endParaRPr lang="en-US" altLang="zh-CN" b="1" dirty="0">
              <a:solidFill>
                <a:schemeClr val="accent5">
                  <a:lumMod val="10000"/>
                </a:schemeClr>
              </a:solidFill>
              <a:latin typeface="+mn-lt"/>
              <a:ea typeface="黑体" panose="02010609060101010101" pitchFamily="49" charset="-122"/>
            </a:endParaRPr>
          </a:p>
          <a:p>
            <a:pPr defTabSz="381000">
              <a:lnSpc>
                <a:spcPct val="90000"/>
              </a:lnSpc>
              <a:buClr>
                <a:schemeClr val="folHlink"/>
              </a:buClr>
              <a:buSzPct val="60000"/>
              <a:buFont typeface="Wingdings" panose="05000000000000000000" pitchFamily="2" charset="2"/>
              <a:buNone/>
            </a:pPr>
            <a:r>
              <a:rPr lang="en-US" altLang="zh-CN" b="1" dirty="0">
                <a:solidFill>
                  <a:schemeClr val="accent5">
                    <a:lumMod val="10000"/>
                  </a:schemeClr>
                </a:solidFill>
                <a:latin typeface="+mn-lt"/>
                <a:ea typeface="黑体" panose="02010609060101010101" pitchFamily="49" charset="-122"/>
              </a:rPr>
              <a:t>},50);</a:t>
            </a:r>
            <a:endParaRPr lang="en-US" altLang="zh-CN" b="1" dirty="0">
              <a:solidFill>
                <a:schemeClr val="accent5">
                  <a:lumMod val="10000"/>
                </a:schemeClr>
              </a:solidFill>
              <a:latin typeface="+mn-lt"/>
              <a:ea typeface="黑体" panose="02010609060101010101" pitchFamily="49" charset="-122"/>
            </a:endParaRPr>
          </a:p>
        </p:txBody>
      </p:sp>
      <p:sp>
        <p:nvSpPr>
          <p:cNvPr id="7"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开发计划</a:t>
            </a:r>
            <a:r>
              <a:rPr lang="en-US" altLang="zh-CN"/>
              <a:t>2-1</a:t>
            </a:r>
            <a:endParaRPr lang="en-US" altLang="zh-CN"/>
          </a:p>
        </p:txBody>
      </p:sp>
      <p:sp>
        <p:nvSpPr>
          <p:cNvPr id="3" name="内容占位符 2"/>
          <p:cNvSpPr>
            <a:spLocks noGrp="1"/>
          </p:cNvSpPr>
          <p:nvPr>
            <p:ph idx="1"/>
          </p:nvPr>
        </p:nvSpPr>
        <p:spPr/>
        <p:txBody>
          <a:bodyPr/>
          <a:lstStyle/>
          <a:p>
            <a:pPr lvl="0"/>
            <a:r>
              <a:rPr lang="zh-CN" altLang="en-US"/>
              <a:t>用例</a:t>
            </a:r>
            <a:r>
              <a:rPr lang="en-US" altLang="zh-CN"/>
              <a:t>1</a:t>
            </a:r>
            <a:r>
              <a:rPr lang="zh-CN" altLang="en-US"/>
              <a:t>：制作首页特效</a:t>
            </a:r>
            <a:endParaRPr lang="zh-CN" altLang="en-US"/>
          </a:p>
          <a:p>
            <a:pPr lvl="1"/>
            <a:r>
              <a:rPr lang="zh-CN" altLang="en-US"/>
              <a:t>网站导航部分的树形菜单</a:t>
            </a:r>
            <a:endParaRPr lang="zh-CN" altLang="en-US"/>
          </a:p>
          <a:p>
            <a:pPr lvl="1"/>
            <a:r>
              <a:rPr lang="zh-CN" altLang="en-US"/>
              <a:t>购物车效果</a:t>
            </a:r>
            <a:endParaRPr lang="zh-CN" altLang="en-US"/>
          </a:p>
          <a:p>
            <a:pPr lvl="1"/>
            <a:r>
              <a:rPr lang="zh-CN" altLang="en-US"/>
              <a:t>广告图片轮播效果</a:t>
            </a:r>
            <a:endParaRPr lang="zh-CN" altLang="en-US"/>
          </a:p>
          <a:p>
            <a:pPr lvl="1"/>
            <a:r>
              <a:rPr lang="zh-CN" altLang="en-US"/>
              <a:t>快讯内容以无缝隙向上滚动</a:t>
            </a:r>
            <a:endParaRPr lang="zh-CN" altLang="en-US"/>
          </a:p>
          <a:p>
            <a:pPr lvl="1"/>
            <a:r>
              <a:rPr lang="zh-CN" altLang="en-US"/>
              <a:t>全部商品分类二级显示</a:t>
            </a:r>
            <a:endParaRPr lang="zh-CN" altLang="en-US"/>
          </a:p>
          <a:p>
            <a:pPr lvl="0"/>
            <a:endParaRPr lang="zh-CN" altLang="en-US"/>
          </a:p>
        </p:txBody>
      </p:sp>
      <p:sp>
        <p:nvSpPr>
          <p:cNvPr id="6"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
        <p:nvSpPr>
          <p:cNvPr id="4" name="AutoShape 7"/>
          <p:cNvSpPr>
            <a:spLocks noChangeArrowheads="1"/>
          </p:cNvSpPr>
          <p:nvPr/>
        </p:nvSpPr>
        <p:spPr bwMode="auto">
          <a:xfrm>
            <a:off x="7247255" y="307379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a:t>
            </a:r>
            <a:r>
              <a:rPr lang="en-US" altLang="zh-CN" b="1" kern="0" dirty="0">
                <a:solidFill>
                  <a:schemeClr val="bg1"/>
                </a:solidFill>
                <a:latin typeface="Arial" panose="020B0604020202020204"/>
                <a:ea typeface="黑体" panose="02010609060101010101" pitchFamily="49" charset="-122"/>
              </a:rPr>
              <a:t>0分钟</a:t>
            </a:r>
            <a:endParaRPr lang="en-US" altLang="zh-CN" b="1" kern="0" dirty="0">
              <a:solidFill>
                <a:schemeClr val="bg1"/>
              </a:solidFill>
              <a:latin typeface="Arial" panose="020B0604020202020204"/>
              <a:ea typeface="黑体" panose="02010609060101010101" pitchFamily="49" charset="-122"/>
            </a:endParaRPr>
          </a:p>
        </p:txBody>
      </p:sp>
      <p:sp>
        <p:nvSpPr>
          <p:cNvPr id="7" name="AutoShape 7"/>
          <p:cNvSpPr>
            <a:spLocks noChangeArrowheads="1"/>
          </p:cNvSpPr>
          <p:nvPr/>
        </p:nvSpPr>
        <p:spPr bwMode="auto">
          <a:xfrm>
            <a:off x="7247255" y="238609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a:t>
            </a:r>
            <a:r>
              <a:rPr lang="en-US" altLang="zh-CN" b="1" kern="0" dirty="0">
                <a:solidFill>
                  <a:schemeClr val="bg1"/>
                </a:solidFill>
                <a:latin typeface="Arial" panose="020B0604020202020204"/>
                <a:ea typeface="黑体" panose="02010609060101010101" pitchFamily="49" charset="-122"/>
              </a:rPr>
              <a:t>0分钟</a:t>
            </a:r>
            <a:endParaRPr lang="en-US" altLang="zh-CN" b="1" kern="0" dirty="0">
              <a:solidFill>
                <a:schemeClr val="bg1"/>
              </a:solidFill>
              <a:latin typeface="Arial" panose="020B0604020202020204"/>
              <a:ea typeface="黑体" panose="02010609060101010101" pitchFamily="49" charset="-122"/>
            </a:endParaRPr>
          </a:p>
        </p:txBody>
      </p:sp>
      <p:sp>
        <p:nvSpPr>
          <p:cNvPr id="8" name="AutoShape 7"/>
          <p:cNvSpPr>
            <a:spLocks noChangeArrowheads="1"/>
          </p:cNvSpPr>
          <p:nvPr/>
        </p:nvSpPr>
        <p:spPr bwMode="auto">
          <a:xfrm>
            <a:off x="7247255" y="383008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25</a:t>
            </a:r>
            <a:r>
              <a:rPr lang="en-US" altLang="zh-CN" b="1" kern="0" dirty="0">
                <a:solidFill>
                  <a:schemeClr val="bg1"/>
                </a:solidFill>
                <a:latin typeface="Arial" panose="020B0604020202020204"/>
                <a:ea typeface="黑体" panose="02010609060101010101" pitchFamily="49" charset="-122"/>
              </a:rPr>
              <a:t>分钟</a:t>
            </a:r>
            <a:endParaRPr lang="en-US" altLang="zh-CN" b="1" kern="0" dirty="0">
              <a:solidFill>
                <a:schemeClr val="bg1"/>
              </a:solidFill>
              <a:latin typeface="Arial" panose="020B0604020202020204"/>
              <a:ea typeface="黑体" panose="02010609060101010101" pitchFamily="49" charset="-122"/>
            </a:endParaRPr>
          </a:p>
        </p:txBody>
      </p:sp>
      <p:sp>
        <p:nvSpPr>
          <p:cNvPr id="9" name="AutoShape 7"/>
          <p:cNvSpPr>
            <a:spLocks noChangeArrowheads="1"/>
          </p:cNvSpPr>
          <p:nvPr/>
        </p:nvSpPr>
        <p:spPr bwMode="auto">
          <a:xfrm>
            <a:off x="7247255" y="458700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20</a:t>
            </a:r>
            <a:r>
              <a:rPr lang="en-US" altLang="zh-CN" b="1" kern="0" dirty="0">
                <a:solidFill>
                  <a:schemeClr val="bg1"/>
                </a:solidFill>
                <a:latin typeface="Arial" panose="020B0604020202020204"/>
                <a:ea typeface="黑体" panose="02010609060101010101" pitchFamily="49" charset="-122"/>
              </a:rPr>
              <a:t>分钟</a:t>
            </a:r>
            <a:endParaRPr lang="en-US" altLang="zh-CN" b="1" kern="0" dirty="0">
              <a:solidFill>
                <a:schemeClr val="bg1"/>
              </a:solidFill>
              <a:latin typeface="Arial" panose="020B0604020202020204"/>
              <a:ea typeface="黑体" panose="02010609060101010101" pitchFamily="49" charset="-122"/>
            </a:endParaRPr>
          </a:p>
        </p:txBody>
      </p:sp>
      <p:sp>
        <p:nvSpPr>
          <p:cNvPr id="10" name="AutoShape 7"/>
          <p:cNvSpPr>
            <a:spLocks noChangeArrowheads="1"/>
          </p:cNvSpPr>
          <p:nvPr/>
        </p:nvSpPr>
        <p:spPr bwMode="auto">
          <a:xfrm>
            <a:off x="7247255" y="538710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25</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8" grpId="0" bldLvl="0" animBg="1"/>
      <p:bldP spid="9" grpId="0" bldLvl="0" animBg="1"/>
      <p:bldP spid="1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开发计划</a:t>
            </a:r>
            <a:r>
              <a:rPr lang="en-US" altLang="zh-CN"/>
              <a:t>2-2</a:t>
            </a:r>
            <a:endParaRPr lang="en-US" altLang="zh-CN"/>
          </a:p>
        </p:txBody>
      </p:sp>
      <p:sp>
        <p:nvSpPr>
          <p:cNvPr id="3" name="内容占位符 2"/>
          <p:cNvSpPr>
            <a:spLocks noGrp="1"/>
          </p:cNvSpPr>
          <p:nvPr>
            <p:ph idx="1"/>
          </p:nvPr>
        </p:nvSpPr>
        <p:spPr/>
        <p:txBody>
          <a:bodyPr/>
          <a:lstStyle/>
          <a:p>
            <a:pPr lvl="0"/>
            <a:r>
              <a:rPr lang="zh-CN" altLang="en-US">
                <a:sym typeface="+mn-ea"/>
              </a:rPr>
              <a:t>用例</a:t>
            </a:r>
            <a:r>
              <a:rPr lang="en-US" altLang="zh-CN">
                <a:sym typeface="+mn-ea"/>
              </a:rPr>
              <a:t>2</a:t>
            </a:r>
            <a:r>
              <a:rPr lang="zh-CN" altLang="en-US">
                <a:sym typeface="+mn-ea"/>
              </a:rPr>
              <a:t>：制作搜索列表页特效</a:t>
            </a:r>
            <a:endParaRPr lang="zh-CN" altLang="en-US"/>
          </a:p>
          <a:p>
            <a:pPr lvl="0"/>
            <a:r>
              <a:rPr lang="zh-CN" altLang="en-US"/>
              <a:t>用例</a:t>
            </a:r>
            <a:r>
              <a:rPr lang="en-US" altLang="zh-CN"/>
              <a:t>3</a:t>
            </a:r>
            <a:r>
              <a:rPr lang="zh-CN" altLang="en-US"/>
              <a:t>：制作商品详情页特效</a:t>
            </a:r>
            <a:endParaRPr lang="zh-CN" altLang="en-US"/>
          </a:p>
          <a:p>
            <a:pPr lvl="1"/>
            <a:r>
              <a:rPr lang="zh-CN" altLang="en-US"/>
              <a:t>商品尺码和颜色选择功能</a:t>
            </a:r>
            <a:endParaRPr lang="zh-CN" altLang="en-US"/>
          </a:p>
          <a:p>
            <a:pPr lvl="1"/>
            <a:r>
              <a:rPr lang="zh-CN" altLang="en-US"/>
              <a:t>推荐搭配功能</a:t>
            </a:r>
            <a:endParaRPr lang="zh-CN" altLang="en-US"/>
          </a:p>
          <a:p>
            <a:pPr lvl="0"/>
            <a:r>
              <a:rPr lang="zh-CN" altLang="en-US"/>
              <a:t>用例</a:t>
            </a:r>
            <a:r>
              <a:rPr lang="en-US" altLang="zh-CN"/>
              <a:t>4</a:t>
            </a:r>
            <a:r>
              <a:rPr lang="zh-CN" altLang="en-US"/>
              <a:t>：制作注册页特效</a:t>
            </a:r>
            <a:endParaRPr lang="zh-CN" altLang="en-US"/>
          </a:p>
          <a:p>
            <a:pPr lvl="0"/>
            <a:r>
              <a:rPr lang="zh-CN" altLang="en-US"/>
              <a:t>用例</a:t>
            </a:r>
            <a:r>
              <a:rPr lang="en-US" altLang="zh-CN"/>
              <a:t>5</a:t>
            </a:r>
            <a:r>
              <a:rPr lang="zh-CN" altLang="en-US"/>
              <a:t>：制作登录页特效</a:t>
            </a:r>
            <a:endParaRPr lang="zh-CN" altLang="en-US"/>
          </a:p>
        </p:txBody>
      </p:sp>
      <p:sp>
        <p:nvSpPr>
          <p:cNvPr id="6" name="灯片编号占位符 5"/>
          <p:cNvSpPr>
            <a:spLocks noGrp="1"/>
          </p:cNvSpPr>
          <p:nvPr>
            <p:ph type="sldNum" sz="quarter" idx="4294967295"/>
          </p:nvPr>
        </p:nvSpPr>
        <p:spPr>
          <a:xfrm>
            <a:off x="8462963" y="6421438"/>
            <a:ext cx="2133600" cy="365125"/>
          </a:xfrm>
          <a:prstGeom prst="rect">
            <a:avLst/>
          </a:prstGeom>
        </p:spPr>
        <p:txBody>
          <a:bodyPr/>
          <a:lstStyle>
            <a:lvl1pPr algn="r">
              <a:defRPr sz="1200">
                <a:latin typeface="Arial" panose="020B0604020202020204" pitchFamily="34" charset="0"/>
                <a:ea typeface="黑体" panose="02010609060101010101" pitchFamily="49" charset="-122"/>
              </a:defRPr>
            </a:lvl1pPr>
          </a:lstStyle>
          <a:p>
            <a:pPr>
              <a:defRPr/>
            </a:pPr>
            <a:fld id="{DAD161FA-3DEA-4809-9C0A-40A7701BDB71}" type="slidenum">
              <a:rPr lang="zh-CN" altLang="en-US" smtClean="0"/>
            </a:fld>
            <a:r>
              <a:rPr lang="en-US" altLang="zh-CN" dirty="0" smtClean="0"/>
              <a:t>/32</a:t>
            </a:r>
            <a:endParaRPr lang="zh-CN" altLang="en-US" dirty="0"/>
          </a:p>
        </p:txBody>
      </p:sp>
      <p:sp>
        <p:nvSpPr>
          <p:cNvPr id="5" name="AutoShape 7"/>
          <p:cNvSpPr>
            <a:spLocks noChangeArrowheads="1"/>
          </p:cNvSpPr>
          <p:nvPr/>
        </p:nvSpPr>
        <p:spPr bwMode="auto">
          <a:xfrm>
            <a:off x="7511415" y="163552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30</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
        <p:nvSpPr>
          <p:cNvPr id="4" name="AutoShape 7"/>
          <p:cNvSpPr>
            <a:spLocks noChangeArrowheads="1"/>
          </p:cNvSpPr>
          <p:nvPr/>
        </p:nvSpPr>
        <p:spPr bwMode="auto">
          <a:xfrm>
            <a:off x="7511415" y="3224293"/>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25</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
        <p:nvSpPr>
          <p:cNvPr id="7" name="AutoShape 7"/>
          <p:cNvSpPr>
            <a:spLocks noChangeArrowheads="1"/>
          </p:cNvSpPr>
          <p:nvPr/>
        </p:nvSpPr>
        <p:spPr bwMode="auto">
          <a:xfrm>
            <a:off x="7511415" y="395644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30</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
        <p:nvSpPr>
          <p:cNvPr id="8" name="AutoShape 7"/>
          <p:cNvSpPr>
            <a:spLocks noChangeArrowheads="1"/>
          </p:cNvSpPr>
          <p:nvPr/>
        </p:nvSpPr>
        <p:spPr bwMode="auto">
          <a:xfrm>
            <a:off x="7511415" y="558077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25</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
        <p:nvSpPr>
          <p:cNvPr id="9" name="AutoShape 7"/>
          <p:cNvSpPr>
            <a:spLocks noChangeArrowheads="1"/>
          </p:cNvSpPr>
          <p:nvPr/>
        </p:nvSpPr>
        <p:spPr bwMode="auto">
          <a:xfrm>
            <a:off x="7511415" y="474003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p>
            <a:pPr marL="0" lvl="1" indent="-285750" eaLnBrk="0" hangingPunct="0">
              <a:spcBef>
                <a:spcPct val="20000"/>
              </a:spcBef>
              <a:buClr>
                <a:srgbClr val="233DA9"/>
              </a:buClr>
              <a:buSzPct val="80000"/>
              <a:defRPr/>
            </a:pPr>
            <a:r>
              <a:rPr lang="zh-CN" altLang="en-US" b="1" kern="0" dirty="0">
                <a:solidFill>
                  <a:schemeClr val="bg1"/>
                </a:solidFill>
                <a:latin typeface="Arial" panose="020B0604020202020204"/>
                <a:ea typeface="黑体" panose="02010609060101010101" pitchFamily="49" charset="-122"/>
              </a:rPr>
              <a:t>完成时间：</a:t>
            </a:r>
            <a:r>
              <a:rPr lang="en-US" altLang="zh-CN" b="1" kern="0" dirty="0">
                <a:solidFill>
                  <a:schemeClr val="bg1"/>
                </a:solidFill>
                <a:latin typeface="Arial" panose="020B0604020202020204"/>
                <a:ea typeface="黑体" panose="02010609060101010101" pitchFamily="49" charset="-122"/>
              </a:rPr>
              <a:t>30</a:t>
            </a:r>
            <a:r>
              <a:rPr lang="zh-CN" altLang="zh-CN" b="1" kern="0" dirty="0">
                <a:solidFill>
                  <a:schemeClr val="bg1"/>
                </a:solidFill>
                <a:latin typeface="Arial" panose="020B0604020202020204"/>
                <a:ea typeface="黑体" panose="02010609060101010101" pitchFamily="49" charset="-122"/>
              </a:rPr>
              <a:t>分钟</a:t>
            </a:r>
            <a:endParaRPr lang="zh-CN" altLang="zh-CN" b="1" kern="0" dirty="0">
              <a:solidFill>
                <a:schemeClr val="bg1"/>
              </a:solidFill>
              <a:latin typeface="Arial" panose="020B0604020202020204"/>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7" grpId="0" bldLvl="0" animBg="1"/>
      <p:bldP spid="8" grpId="0" bldLvl="0" animBg="1"/>
      <p:bldP spid="9" grpId="0" bldLvl="0" animBg="1"/>
    </p:bldLst>
  </p:timing>
</p:sld>
</file>

<file path=ppt/theme/theme1.xml><?xml version="1.0" encoding="utf-8"?>
<a:theme xmlns:a="http://schemas.openxmlformats.org/drawingml/2006/main" name="Office 主题_2">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3218</Words>
  <Application>WPS 演示</Application>
  <PresentationFormat>自定义</PresentationFormat>
  <Paragraphs>358</Paragraphs>
  <Slides>28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微软雅黑</vt:lpstr>
      <vt:lpstr>Calibri</vt:lpstr>
      <vt:lpstr>Wingdings</vt:lpstr>
      <vt:lpstr>黑体</vt:lpstr>
      <vt:lpstr>Arial</vt:lpstr>
      <vt:lpstr>Arial Unicode MS</vt:lpstr>
      <vt:lpstr>Office 主题_2</vt:lpstr>
      <vt:lpstr>阶段项目：1号店整站</vt:lpstr>
      <vt:lpstr>训练的技能点2-1</vt:lpstr>
      <vt:lpstr>训练的技能点2-2</vt:lpstr>
      <vt:lpstr>任务描述</vt:lpstr>
      <vt:lpstr>问题分析1：整体开发思路</vt:lpstr>
      <vt:lpstr>问题分析2：表单验证</vt:lpstr>
      <vt:lpstr>问题分析3：“快讯”商品滚动效果</vt:lpstr>
      <vt:lpstr>开发计划2-1</vt:lpstr>
      <vt:lpstr>开发计划2-2</vt:lpstr>
      <vt:lpstr>用例1：制作首页特效4-1</vt:lpstr>
      <vt:lpstr>用例1：制作首页特效4-2</vt:lpstr>
      <vt:lpstr>用例1：制作首页特效4-3</vt:lpstr>
      <vt:lpstr>用例1：制作首页特效4-4</vt:lpstr>
      <vt:lpstr>共性问题集中讲解</vt:lpstr>
      <vt:lpstr>用例2：制作搜索列表页特效3-1</vt:lpstr>
      <vt:lpstr>用例2：制作搜索列表页特效3-2</vt:lpstr>
      <vt:lpstr>用例2：制作搜索列表页特效3-3</vt:lpstr>
      <vt:lpstr>共性问题集中讲解</vt:lpstr>
      <vt:lpstr>用例3：制作商品详情页特效2-1</vt:lpstr>
      <vt:lpstr>用例3：制作商品详情页特效2-2</vt:lpstr>
      <vt:lpstr>共性问题集中讲解</vt:lpstr>
      <vt:lpstr>用例4：制作注册页特效2-1</vt:lpstr>
      <vt:lpstr>用例4：制作注册页特效2-2</vt:lpstr>
      <vt:lpstr>共性问题集中讲解</vt:lpstr>
      <vt:lpstr>用例5：制作登录页特效2-1</vt:lpstr>
      <vt:lpstr>用例5：制作登录页特效2-2</vt:lpstr>
      <vt:lpstr>共性问题集中讲解</vt:lpstr>
      <vt:lpstr>项目总结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谢伟民</dc:creator>
  <cp:lastModifiedBy>baijinbao</cp:lastModifiedBy>
  <cp:revision>486</cp:revision>
  <dcterms:created xsi:type="dcterms:W3CDTF">2018-02-05T01:07:00Z</dcterms:created>
  <dcterms:modified xsi:type="dcterms:W3CDTF">2021-12-09T05:49:39Z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2B6DC4FF91B846EA8A2C3D22715D8493</vt:lpwstr>
  </property>
</Properties>
</file>